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24"/>
  </p:notesMasterIdLst>
  <p:sldIdLst>
    <p:sldId id="262" r:id="rId5"/>
    <p:sldId id="263" r:id="rId6"/>
    <p:sldId id="264" r:id="rId7"/>
    <p:sldId id="265" r:id="rId8"/>
    <p:sldId id="266" r:id="rId9"/>
    <p:sldId id="267" r:id="rId10"/>
    <p:sldId id="281" r:id="rId11"/>
    <p:sldId id="268" r:id="rId12"/>
    <p:sldId id="269" r:id="rId13"/>
    <p:sldId id="270" r:id="rId14"/>
    <p:sldId id="280" r:id="rId15"/>
    <p:sldId id="271" r:id="rId16"/>
    <p:sldId id="277" r:id="rId17"/>
    <p:sldId id="279" r:id="rId18"/>
    <p:sldId id="257" r:id="rId19"/>
    <p:sldId id="258" r:id="rId20"/>
    <p:sldId id="260" r:id="rId21"/>
    <p:sldId id="297" r:id="rId22"/>
    <p:sldId id="278" r:id="rId23"/>
    <p:sldId id="272" r:id="rId24"/>
    <p:sldId id="292" r:id="rId25"/>
    <p:sldId id="273" r:id="rId26"/>
    <p:sldId id="274" r:id="rId27"/>
    <p:sldId id="275" r:id="rId28"/>
    <p:sldId id="276" r:id="rId29"/>
    <p:sldId id="282" r:id="rId30"/>
    <p:sldId id="283" r:id="rId31"/>
    <p:sldId id="284" r:id="rId32"/>
    <p:sldId id="285" r:id="rId33"/>
    <p:sldId id="286" r:id="rId34"/>
    <p:sldId id="290" r:id="rId35"/>
    <p:sldId id="291" r:id="rId36"/>
    <p:sldId id="287" r:id="rId37"/>
    <p:sldId id="288" r:id="rId38"/>
    <p:sldId id="289" r:id="rId39"/>
    <p:sldId id="299" r:id="rId40"/>
    <p:sldId id="300" r:id="rId41"/>
    <p:sldId id="301"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 id="365" r:id="rId77"/>
    <p:sldId id="366" r:id="rId78"/>
    <p:sldId id="367" r:id="rId79"/>
    <p:sldId id="368" r:id="rId80"/>
    <p:sldId id="369" r:id="rId81"/>
    <p:sldId id="370" r:id="rId82"/>
    <p:sldId id="371" r:id="rId83"/>
    <p:sldId id="372" r:id="rId84"/>
    <p:sldId id="373" r:id="rId85"/>
    <p:sldId id="374" r:id="rId86"/>
    <p:sldId id="375" r:id="rId87"/>
    <p:sldId id="376" r:id="rId88"/>
    <p:sldId id="377" r:id="rId89"/>
    <p:sldId id="378" r:id="rId90"/>
    <p:sldId id="379" r:id="rId91"/>
    <p:sldId id="380" r:id="rId92"/>
    <p:sldId id="381" r:id="rId93"/>
    <p:sldId id="382" r:id="rId94"/>
    <p:sldId id="383" r:id="rId95"/>
    <p:sldId id="303" r:id="rId96"/>
    <p:sldId id="304" r:id="rId97"/>
    <p:sldId id="305" r:id="rId98"/>
    <p:sldId id="306" r:id="rId99"/>
    <p:sldId id="307" r:id="rId100"/>
    <p:sldId id="309" r:id="rId101"/>
    <p:sldId id="310" r:id="rId102"/>
    <p:sldId id="311" r:id="rId103"/>
    <p:sldId id="312" r:id="rId104"/>
    <p:sldId id="313" r:id="rId105"/>
    <p:sldId id="314" r:id="rId106"/>
    <p:sldId id="315" r:id="rId107"/>
    <p:sldId id="316" r:id="rId108"/>
    <p:sldId id="317" r:id="rId109"/>
    <p:sldId id="318" r:id="rId110"/>
    <p:sldId id="319" r:id="rId111"/>
    <p:sldId id="320" r:id="rId112"/>
    <p:sldId id="321" r:id="rId113"/>
    <p:sldId id="322" r:id="rId114"/>
    <p:sldId id="323" r:id="rId115"/>
    <p:sldId id="324" r:id="rId116"/>
    <p:sldId id="325" r:id="rId117"/>
    <p:sldId id="326" r:id="rId118"/>
    <p:sldId id="327" r:id="rId119"/>
    <p:sldId id="328" r:id="rId120"/>
    <p:sldId id="329" r:id="rId121"/>
    <p:sldId id="330" r:id="rId122"/>
    <p:sldId id="384" r:id="rId1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charts/_rels/chart1.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1" Type="http://schemas.openxmlformats.org/officeDocument/2006/relationships/oleObject" Target="file:///H:\_&#923;&#933;&#922;&#917;&#921;&#927;\PROJECT\&#916;&#949;&#948;&#959;&#956;&#941;&#957;&#945;%20&#904;&#961;&#949;&#965;&#957;&#945;&#962;.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H:\_&#923;&#933;&#922;&#917;&#921;&#927;\PROJECT\&#916;&#949;&#948;&#959;&#956;&#941;&#957;&#945;%20&#904;&#961;&#949;&#965;&#957;&#945;&#962;.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3600">
              <a:latin typeface="Constantia" pitchFamily="18" charset="0"/>
            </a:defRPr>
          </a:pPr>
          <a:endParaRPr lang="el-GR"/>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Ερωτηματολόγιο!$A$16</c:f>
              <c:strCache>
                <c:ptCount val="1"/>
                <c:pt idx="0">
                  <c:v>4. Το τσιγάρο είναι ναρκωτικό;</c:v>
                </c:pt>
              </c:strCache>
            </c:strRef>
          </c:tx>
          <c:explosion val="25"/>
          <c:dLbls>
            <c:dLbl>
              <c:idx val="0"/>
              <c:layout>
                <c:manualLayout>
                  <c:x val="3.1565754715858347E-4"/>
                  <c:y val="-0.55472623290509737"/>
                </c:manualLayout>
              </c:layout>
              <c:spPr/>
              <c:txPr>
                <a:bodyPr/>
                <a:lstStyle/>
                <a:p>
                  <a:pPr>
                    <a:defRPr sz="4000">
                      <a:latin typeface="Constantia" pitchFamily="18" charset="0"/>
                    </a:defRPr>
                  </a:pPr>
                  <a:endParaRPr lang="el-GR"/>
                </a:p>
              </c:txPr>
              <c:showLegendKey val="0"/>
              <c:showVal val="0"/>
              <c:showCatName val="1"/>
              <c:showSerName val="0"/>
              <c:showPercent val="1"/>
              <c:showBubbleSize val="0"/>
            </c:dLbl>
            <c:dLbl>
              <c:idx val="1"/>
              <c:layout>
                <c:manualLayout>
                  <c:x val="-8.6651534975960579E-2"/>
                  <c:y val="9.3359303771239129E-3"/>
                </c:manualLayout>
              </c:layout>
              <c:spPr/>
              <c:txPr>
                <a:bodyPr/>
                <a:lstStyle/>
                <a:p>
                  <a:pPr>
                    <a:defRPr sz="3600">
                      <a:latin typeface="Constantia" pitchFamily="18" charset="0"/>
                    </a:defRPr>
                  </a:pPr>
                  <a:endParaRPr lang="el-GR"/>
                </a:p>
              </c:txPr>
              <c:showLegendKey val="0"/>
              <c:showVal val="0"/>
              <c:showCatName val="1"/>
              <c:showSerName val="0"/>
              <c:showPercent val="1"/>
              <c:showBubbleSize val="0"/>
            </c:dLbl>
            <c:txPr>
              <a:bodyPr/>
              <a:lstStyle/>
              <a:p>
                <a:pPr>
                  <a:defRPr>
                    <a:latin typeface="Constantia" pitchFamily="18" charset="0"/>
                  </a:defRPr>
                </a:pPr>
                <a:endParaRPr lang="el-GR"/>
              </a:p>
            </c:txPr>
            <c:showLegendKey val="0"/>
            <c:showVal val="0"/>
            <c:showCatName val="1"/>
            <c:showSerName val="0"/>
            <c:showPercent val="1"/>
            <c:showBubbleSize val="0"/>
            <c:showLeaderLines val="1"/>
          </c:dLbls>
          <c:cat>
            <c:strRef>
              <c:f>Ερωτηματολόγιο!$B$15:$C$15</c:f>
              <c:strCache>
                <c:ptCount val="2"/>
                <c:pt idx="0">
                  <c:v>NAI</c:v>
                </c:pt>
                <c:pt idx="1">
                  <c:v>OXI</c:v>
                </c:pt>
              </c:strCache>
            </c:strRef>
          </c:cat>
          <c:val>
            <c:numRef>
              <c:f>Ερωτηματολόγιο!$B$16:$C$16</c:f>
              <c:numCache>
                <c:formatCode>General</c:formatCode>
                <c:ptCount val="2"/>
                <c:pt idx="0">
                  <c:v>70</c:v>
                </c:pt>
                <c:pt idx="1">
                  <c:v>26</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sz="4000" dirty="0" smtClean="0">
                <a:latin typeface="Constantia" pitchFamily="18" charset="0"/>
              </a:rPr>
              <a:t>Σε </a:t>
            </a:r>
            <a:r>
              <a:rPr lang="el-GR" sz="4000" dirty="0">
                <a:latin typeface="Constantia" pitchFamily="18" charset="0"/>
              </a:rPr>
              <a:t>φίλο</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Ερωτηματολόγιο!$A$44</c:f>
              <c:strCache>
                <c:ptCount val="1"/>
                <c:pt idx="0">
                  <c:v>σε φίλο</c:v>
                </c:pt>
              </c:strCache>
            </c:strRef>
          </c:tx>
          <c:explosion val="25"/>
          <c:dLbls>
            <c:dLbl>
              <c:idx val="0"/>
              <c:layout>
                <c:manualLayout>
                  <c:x val="0.10202334615201181"/>
                  <c:y val="-7.2907224797721229E-2"/>
                </c:manualLayout>
              </c:layout>
              <c:showLegendKey val="0"/>
              <c:showVal val="0"/>
              <c:showCatName val="1"/>
              <c:showSerName val="0"/>
              <c:showPercent val="1"/>
              <c:showBubbleSize val="0"/>
            </c:dLbl>
            <c:dLbl>
              <c:idx val="1"/>
              <c:layout>
                <c:manualLayout>
                  <c:x val="-0.12734644108907181"/>
                  <c:y val="4.8176790251969873E-2"/>
                </c:manualLayout>
              </c:layout>
              <c:showLegendKey val="0"/>
              <c:showVal val="0"/>
              <c:showCatName val="1"/>
              <c:showSerName val="0"/>
              <c:showPercent val="1"/>
              <c:showBubbleSize val="0"/>
            </c:dLbl>
            <c:txPr>
              <a:bodyPr/>
              <a:lstStyle/>
              <a:p>
                <a:pPr>
                  <a:defRPr>
                    <a:latin typeface="Constantia" pitchFamily="18" charset="0"/>
                  </a:defRPr>
                </a:pPr>
                <a:endParaRPr lang="el-GR"/>
              </a:p>
            </c:txPr>
            <c:showLegendKey val="0"/>
            <c:showVal val="0"/>
            <c:showCatName val="1"/>
            <c:showSerName val="0"/>
            <c:showPercent val="1"/>
            <c:showBubbleSize val="0"/>
            <c:showLeaderLines val="1"/>
          </c:dLbls>
          <c:cat>
            <c:strRef>
              <c:f>Ερωτηματολόγιο!$B$43:$C$43</c:f>
              <c:strCache>
                <c:ptCount val="2"/>
                <c:pt idx="0">
                  <c:v>NAI</c:v>
                </c:pt>
                <c:pt idx="1">
                  <c:v>OXI</c:v>
                </c:pt>
              </c:strCache>
            </c:strRef>
          </c:cat>
          <c:val>
            <c:numRef>
              <c:f>Ερωτηματολόγιο!$B$44:$C$44</c:f>
              <c:numCache>
                <c:formatCode>General</c:formatCode>
                <c:ptCount val="2"/>
                <c:pt idx="0">
                  <c:v>64</c:v>
                </c:pt>
                <c:pt idx="1">
                  <c:v>15</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3600"/>
      </a:pPr>
      <a:endParaRPr lang="el-G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4400"/>
            </a:pPr>
            <a:r>
              <a:rPr lang="el-GR" sz="4400" dirty="0" smtClean="0">
                <a:latin typeface="Constantia" pitchFamily="18" charset="0"/>
              </a:rPr>
              <a:t>Σε </a:t>
            </a:r>
            <a:r>
              <a:rPr lang="el-GR" sz="4400" dirty="0">
                <a:latin typeface="Constantia" pitchFamily="18" charset="0"/>
              </a:rPr>
              <a:t>γονέα</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Ερωτηματολόγιο!$A$46</c:f>
              <c:strCache>
                <c:ptCount val="1"/>
                <c:pt idx="0">
                  <c:v>σε γονέα</c:v>
                </c:pt>
              </c:strCache>
            </c:strRef>
          </c:tx>
          <c:explosion val="25"/>
          <c:dLbls>
            <c:dLbl>
              <c:idx val="0"/>
              <c:layout>
                <c:manualLayout>
                  <c:x val="6.7114595162226426E-2"/>
                  <c:y val="-4.8624948197264817E-2"/>
                </c:manualLayout>
              </c:layout>
              <c:showLegendKey val="0"/>
              <c:showVal val="0"/>
              <c:showCatName val="1"/>
              <c:showSerName val="0"/>
              <c:showPercent val="1"/>
              <c:showBubbleSize val="0"/>
            </c:dLbl>
            <c:dLbl>
              <c:idx val="1"/>
              <c:layout>
                <c:manualLayout>
                  <c:x val="-0.10517245205977807"/>
                  <c:y val="2.0089680895151264E-2"/>
                </c:manualLayout>
              </c:layout>
              <c:showLegendKey val="0"/>
              <c:showVal val="0"/>
              <c:showCatName val="1"/>
              <c:showSerName val="0"/>
              <c:showPercent val="1"/>
              <c:showBubbleSize val="0"/>
            </c:dLbl>
            <c:txPr>
              <a:bodyPr/>
              <a:lstStyle/>
              <a:p>
                <a:pPr>
                  <a:defRPr sz="3600">
                    <a:latin typeface="Constantia" pitchFamily="18" charset="0"/>
                  </a:defRPr>
                </a:pPr>
                <a:endParaRPr lang="el-GR"/>
              </a:p>
            </c:txPr>
            <c:showLegendKey val="0"/>
            <c:showVal val="0"/>
            <c:showCatName val="1"/>
            <c:showSerName val="0"/>
            <c:showPercent val="1"/>
            <c:showBubbleSize val="0"/>
            <c:showLeaderLines val="1"/>
          </c:dLbls>
          <c:cat>
            <c:strRef>
              <c:f>Ερωτηματολόγιο!$B$45:$C$45</c:f>
              <c:strCache>
                <c:ptCount val="2"/>
                <c:pt idx="0">
                  <c:v>NAI</c:v>
                </c:pt>
                <c:pt idx="1">
                  <c:v>OXI</c:v>
                </c:pt>
              </c:strCache>
            </c:strRef>
          </c:cat>
          <c:val>
            <c:numRef>
              <c:f>Ερωτηματολόγιο!$B$46:$C$46</c:f>
              <c:numCache>
                <c:formatCode>General</c:formatCode>
                <c:ptCount val="2"/>
                <c:pt idx="0">
                  <c:v>58</c:v>
                </c:pt>
                <c:pt idx="1">
                  <c:v>16</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600"/>
            </a:pPr>
            <a:r>
              <a:rPr lang="el-GR" sz="3600" dirty="0" smtClean="0">
                <a:latin typeface="Constantia" pitchFamily="18" charset="0"/>
              </a:rPr>
              <a:t>Σε </a:t>
            </a:r>
            <a:r>
              <a:rPr lang="el-GR" sz="3600" dirty="0">
                <a:latin typeface="Constantia" pitchFamily="18" charset="0"/>
              </a:rPr>
              <a:t>καθηγητή</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Ερωτηματολόγιο!$A$48</c:f>
              <c:strCache>
                <c:ptCount val="1"/>
                <c:pt idx="0">
                  <c:v>σε καθηγητή</c:v>
                </c:pt>
              </c:strCache>
            </c:strRef>
          </c:tx>
          <c:explosion val="25"/>
          <c:dLbls>
            <c:dLbl>
              <c:idx val="0"/>
              <c:layout>
                <c:manualLayout>
                  <c:x val="0.12786800453714836"/>
                  <c:y val="-2.94655615416494E-2"/>
                </c:manualLayout>
              </c:layout>
              <c:spPr/>
              <c:txPr>
                <a:bodyPr/>
                <a:lstStyle/>
                <a:p>
                  <a:pPr>
                    <a:defRPr sz="3200">
                      <a:latin typeface="Constantia" pitchFamily="18" charset="0"/>
                    </a:defRPr>
                  </a:pPr>
                  <a:endParaRPr lang="el-GR"/>
                </a:p>
              </c:txPr>
              <c:showLegendKey val="0"/>
              <c:showVal val="0"/>
              <c:showCatName val="1"/>
              <c:showSerName val="0"/>
              <c:showPercent val="1"/>
              <c:showBubbleSize val="0"/>
            </c:dLbl>
            <c:dLbl>
              <c:idx val="1"/>
              <c:layout>
                <c:manualLayout>
                  <c:x val="-6.5902305061360758E-2"/>
                  <c:y val="-6.0420886862826359E-2"/>
                </c:manualLayout>
              </c:layout>
              <c:spPr/>
              <c:txPr>
                <a:bodyPr/>
                <a:lstStyle/>
                <a:p>
                  <a:pPr>
                    <a:defRPr sz="3200">
                      <a:latin typeface="Constantia" pitchFamily="18" charset="0"/>
                    </a:defRPr>
                  </a:pPr>
                  <a:endParaRPr lang="el-GR"/>
                </a:p>
              </c:txPr>
              <c:showLegendKey val="0"/>
              <c:showVal val="0"/>
              <c:showCatName val="1"/>
              <c:showSerName val="0"/>
              <c:showPercent val="1"/>
              <c:showBubbleSize val="0"/>
            </c:dLbl>
            <c:txPr>
              <a:bodyPr/>
              <a:lstStyle/>
              <a:p>
                <a:pPr>
                  <a:defRPr>
                    <a:latin typeface="Constantia" pitchFamily="18" charset="0"/>
                  </a:defRPr>
                </a:pPr>
                <a:endParaRPr lang="el-GR"/>
              </a:p>
            </c:txPr>
            <c:showLegendKey val="0"/>
            <c:showVal val="0"/>
            <c:showCatName val="1"/>
            <c:showSerName val="0"/>
            <c:showPercent val="1"/>
            <c:showBubbleSize val="0"/>
            <c:showLeaderLines val="1"/>
          </c:dLbls>
          <c:cat>
            <c:strRef>
              <c:f>Ερωτηματολόγιο!$B$47:$C$47</c:f>
              <c:strCache>
                <c:ptCount val="2"/>
                <c:pt idx="0">
                  <c:v>NAI</c:v>
                </c:pt>
                <c:pt idx="1">
                  <c:v>OXI</c:v>
                </c:pt>
              </c:strCache>
            </c:strRef>
          </c:cat>
          <c:val>
            <c:numRef>
              <c:f>Ερωτηματολόγιο!$B$48:$C$48</c:f>
              <c:numCache>
                <c:formatCode>General</c:formatCode>
                <c:ptCount val="2"/>
                <c:pt idx="0">
                  <c:v>10</c:v>
                </c:pt>
                <c:pt idx="1">
                  <c:v>41</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600"/>
            </a:pPr>
            <a:r>
              <a:rPr lang="el-GR" sz="3600" dirty="0" smtClean="0">
                <a:latin typeface="Constantia" pitchFamily="18" charset="0"/>
              </a:rPr>
              <a:t>Σε </a:t>
            </a:r>
            <a:r>
              <a:rPr lang="el-GR" sz="3600" dirty="0">
                <a:latin typeface="Constantia" pitchFamily="18" charset="0"/>
              </a:rPr>
              <a:t>φίλο</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Ερωτηματολόγιο!$A$52</c:f>
              <c:strCache>
                <c:ptCount val="1"/>
                <c:pt idx="0">
                  <c:v>σε φίλο</c:v>
                </c:pt>
              </c:strCache>
            </c:strRef>
          </c:tx>
          <c:explosion val="25"/>
          <c:dLbls>
            <c:dLbl>
              <c:idx val="0"/>
              <c:layout>
                <c:manualLayout>
                  <c:x val="3.7199041002444137E-2"/>
                  <c:y val="-0.63649175235227651"/>
                </c:manualLayout>
              </c:layout>
              <c:showLegendKey val="0"/>
              <c:showVal val="0"/>
              <c:showCatName val="1"/>
              <c:showSerName val="0"/>
              <c:showPercent val="1"/>
              <c:showBubbleSize val="0"/>
            </c:dLbl>
            <c:dLbl>
              <c:idx val="1"/>
              <c:layout>
                <c:manualLayout>
                  <c:x val="-0.13028257152956929"/>
                  <c:y val="1.8751530198910928E-2"/>
                </c:manualLayout>
              </c:layout>
              <c:showLegendKey val="0"/>
              <c:showVal val="0"/>
              <c:showCatName val="1"/>
              <c:showSerName val="0"/>
              <c:showPercent val="1"/>
              <c:showBubbleSize val="0"/>
            </c:dLbl>
            <c:txPr>
              <a:bodyPr/>
              <a:lstStyle/>
              <a:p>
                <a:pPr>
                  <a:defRPr sz="3200">
                    <a:latin typeface="Constantia" pitchFamily="18" charset="0"/>
                  </a:defRPr>
                </a:pPr>
                <a:endParaRPr lang="el-GR"/>
              </a:p>
            </c:txPr>
            <c:showLegendKey val="0"/>
            <c:showVal val="0"/>
            <c:showCatName val="1"/>
            <c:showSerName val="0"/>
            <c:showPercent val="1"/>
            <c:showBubbleSize val="0"/>
            <c:showLeaderLines val="1"/>
          </c:dLbls>
          <c:cat>
            <c:strRef>
              <c:f>Ερωτηματολόγιο!$B$51:$C$51</c:f>
              <c:strCache>
                <c:ptCount val="2"/>
                <c:pt idx="0">
                  <c:v>NAI</c:v>
                </c:pt>
                <c:pt idx="1">
                  <c:v>OXI</c:v>
                </c:pt>
              </c:strCache>
            </c:strRef>
          </c:cat>
          <c:val>
            <c:numRef>
              <c:f>Ερωτηματολόγιο!$B$52:$C$52</c:f>
              <c:numCache>
                <c:formatCode>General</c:formatCode>
                <c:ptCount val="2"/>
                <c:pt idx="0">
                  <c:v>60</c:v>
                </c:pt>
                <c:pt idx="1">
                  <c:v>14</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dirty="0" smtClean="0">
                <a:latin typeface="Constantia" pitchFamily="18" charset="0"/>
              </a:rPr>
              <a:t>Σε </a:t>
            </a:r>
            <a:r>
              <a:rPr lang="el-GR" dirty="0">
                <a:latin typeface="Constantia" pitchFamily="18" charset="0"/>
              </a:rPr>
              <a:t>γονέα</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Ερωτηματολόγιο!$A$54</c:f>
              <c:strCache>
                <c:ptCount val="1"/>
                <c:pt idx="0">
                  <c:v>σε γονέα</c:v>
                </c:pt>
              </c:strCache>
            </c:strRef>
          </c:tx>
          <c:explosion val="25"/>
          <c:dLbls>
            <c:dLbl>
              <c:idx val="0"/>
              <c:layout>
                <c:manualLayout>
                  <c:x val="-8.7717946295577887E-2"/>
                  <c:y val="-0.53139719352396597"/>
                </c:manualLayout>
              </c:layout>
              <c:showLegendKey val="0"/>
              <c:showVal val="0"/>
              <c:showCatName val="1"/>
              <c:showSerName val="0"/>
              <c:showPercent val="1"/>
              <c:showBubbleSize val="0"/>
            </c:dLbl>
            <c:dLbl>
              <c:idx val="1"/>
              <c:layout>
                <c:manualLayout>
                  <c:x val="1.7192429005129781E-2"/>
                  <c:y val="-6.9252904640989627E-2"/>
                </c:manualLayout>
              </c:layout>
              <c:showLegendKey val="0"/>
              <c:showVal val="0"/>
              <c:showCatName val="1"/>
              <c:showSerName val="0"/>
              <c:showPercent val="1"/>
              <c:showBubbleSize val="0"/>
            </c:dLbl>
            <c:txPr>
              <a:bodyPr/>
              <a:lstStyle/>
              <a:p>
                <a:pPr>
                  <a:defRPr>
                    <a:latin typeface="Constantia" pitchFamily="18" charset="0"/>
                  </a:defRPr>
                </a:pPr>
                <a:endParaRPr lang="el-GR"/>
              </a:p>
            </c:txPr>
            <c:showLegendKey val="0"/>
            <c:showVal val="0"/>
            <c:showCatName val="1"/>
            <c:showSerName val="0"/>
            <c:showPercent val="1"/>
            <c:showBubbleSize val="0"/>
            <c:showLeaderLines val="1"/>
          </c:dLbls>
          <c:cat>
            <c:strRef>
              <c:f>Ερωτηματολόγιο!$B$53:$C$53</c:f>
              <c:strCache>
                <c:ptCount val="2"/>
                <c:pt idx="0">
                  <c:v>NAI</c:v>
                </c:pt>
                <c:pt idx="1">
                  <c:v>OXI</c:v>
                </c:pt>
              </c:strCache>
            </c:strRef>
          </c:cat>
          <c:val>
            <c:numRef>
              <c:f>Ερωτηματολόγιο!$B$54:$C$54</c:f>
              <c:numCache>
                <c:formatCode>General</c:formatCode>
                <c:ptCount val="2"/>
                <c:pt idx="0">
                  <c:v>51</c:v>
                </c:pt>
                <c:pt idx="1">
                  <c:v>24</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3600"/>
      </a:pPr>
      <a:endParaRPr lang="el-G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dirty="0" smtClean="0">
                <a:latin typeface="Constantia" pitchFamily="18" charset="0"/>
              </a:rPr>
              <a:t>Σε </a:t>
            </a:r>
            <a:r>
              <a:rPr lang="el-GR" dirty="0">
                <a:latin typeface="Constantia" pitchFamily="18" charset="0"/>
              </a:rPr>
              <a:t>καθηγητή</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Ερωτηματολόγιο!$A$56</c:f>
              <c:strCache>
                <c:ptCount val="1"/>
                <c:pt idx="0">
                  <c:v>σε καθηγητή</c:v>
                </c:pt>
              </c:strCache>
            </c:strRef>
          </c:tx>
          <c:explosion val="25"/>
          <c:dLbls>
            <c:dLbl>
              <c:idx val="0"/>
              <c:layout>
                <c:manualLayout>
                  <c:x val="8.3291067924622805E-2"/>
                  <c:y val="3.4337000060378584E-2"/>
                </c:manualLayout>
              </c:layout>
              <c:showLegendKey val="0"/>
              <c:showVal val="0"/>
              <c:showCatName val="1"/>
              <c:showSerName val="0"/>
              <c:showPercent val="1"/>
              <c:showBubbleSize val="0"/>
            </c:dLbl>
            <c:dLbl>
              <c:idx val="1"/>
              <c:layout>
                <c:manualLayout>
                  <c:x val="-2.6461638861777766E-2"/>
                  <c:y val="1.303596771935505E-2"/>
                </c:manualLayout>
              </c:layout>
              <c:showLegendKey val="0"/>
              <c:showVal val="0"/>
              <c:showCatName val="1"/>
              <c:showSerName val="0"/>
              <c:showPercent val="1"/>
              <c:showBubbleSize val="0"/>
            </c:dLbl>
            <c:txPr>
              <a:bodyPr/>
              <a:lstStyle/>
              <a:p>
                <a:pPr>
                  <a:defRPr>
                    <a:latin typeface="Constantia" pitchFamily="18" charset="0"/>
                  </a:defRPr>
                </a:pPr>
                <a:endParaRPr lang="el-GR"/>
              </a:p>
            </c:txPr>
            <c:showLegendKey val="0"/>
            <c:showVal val="0"/>
            <c:showCatName val="1"/>
            <c:showSerName val="0"/>
            <c:showPercent val="1"/>
            <c:showBubbleSize val="0"/>
            <c:showLeaderLines val="1"/>
          </c:dLbls>
          <c:cat>
            <c:strRef>
              <c:f>Ερωτηματολόγιο!$B$55:$C$55</c:f>
              <c:strCache>
                <c:ptCount val="2"/>
                <c:pt idx="0">
                  <c:v>NAI</c:v>
                </c:pt>
                <c:pt idx="1">
                  <c:v>OXI</c:v>
                </c:pt>
              </c:strCache>
            </c:strRef>
          </c:cat>
          <c:val>
            <c:numRef>
              <c:f>Ερωτηματολόγιο!$B$56:$C$56</c:f>
              <c:numCache>
                <c:formatCode>General</c:formatCode>
                <c:ptCount val="2"/>
                <c:pt idx="0">
                  <c:v>12</c:v>
                </c:pt>
                <c:pt idx="1">
                  <c:v>41</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3200"/>
      </a:pPr>
      <a:endParaRPr lang="el-G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latin typeface="Constantia" pitchFamily="18" charset="0"/>
              </a:defRPr>
            </a:pPr>
            <a:r>
              <a:rPr lang="el-GR" sz="3600" dirty="0" smtClean="0">
                <a:latin typeface="Constantia" pitchFamily="18" charset="0"/>
              </a:rPr>
              <a:t>6. Θεωρείς ότι θα μπορούσες να εξαρτηθείς από κάποια διαδικασία ή από κάτι άλλο; (π.χ. διαδίκτυο, κινητά κλπ.)</a:t>
            </a:r>
            <a:endParaRPr lang="el-GR" sz="3600" dirty="0">
              <a:latin typeface="Constantia" pitchFamily="18" charset="0"/>
            </a:endParaRPr>
          </a:p>
        </c:rich>
      </c:tx>
      <c:layout>
        <c:manualLayout>
          <c:xMode val="edge"/>
          <c:yMode val="edge"/>
          <c:x val="0.20977932795863763"/>
          <c:y val="1.0666093635692134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Ερωτηματολόγιο!$A$20</c:f>
              <c:strCache>
                <c:ptCount val="1"/>
                <c:pt idx="0">
                  <c:v>6. Θεωρείς ότι θα μπορούσες να εξαρτηθείς από κάποια διαδικασία ή από κάτι άλλο; (π.χ. διαδίκτυο, κινητά κλπ.)</c:v>
                </c:pt>
              </c:strCache>
            </c:strRef>
          </c:tx>
          <c:explosion val="25"/>
          <c:dLbls>
            <c:txPr>
              <a:bodyPr/>
              <a:lstStyle/>
              <a:p>
                <a:pPr>
                  <a:defRPr sz="4400">
                    <a:latin typeface="Constantia" pitchFamily="18" charset="0"/>
                  </a:defRPr>
                </a:pPr>
                <a:endParaRPr lang="el-GR"/>
              </a:p>
            </c:txPr>
            <c:showLegendKey val="0"/>
            <c:showVal val="0"/>
            <c:showCatName val="1"/>
            <c:showSerName val="0"/>
            <c:showPercent val="1"/>
            <c:showBubbleSize val="0"/>
            <c:showLeaderLines val="1"/>
          </c:dLbls>
          <c:cat>
            <c:strRef>
              <c:f>Ερωτηματολόγιο!$B$19:$C$19</c:f>
              <c:strCache>
                <c:ptCount val="2"/>
                <c:pt idx="0">
                  <c:v>NAI</c:v>
                </c:pt>
                <c:pt idx="1">
                  <c:v>OXI</c:v>
                </c:pt>
              </c:strCache>
            </c:strRef>
          </c:cat>
          <c:val>
            <c:numRef>
              <c:f>Ερωτηματολόγιο!$B$20:$C$20</c:f>
              <c:numCache>
                <c:formatCode>General</c:formatCode>
                <c:ptCount val="2"/>
                <c:pt idx="0">
                  <c:v>63</c:v>
                </c:pt>
                <c:pt idx="1">
                  <c:v>33</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l-GR" sz="3200" dirty="0">
                <a:latin typeface="Constantia" pitchFamily="18" charset="0"/>
              </a:rPr>
              <a:t>7. Έχεις εξαρτηθεί ποτέ από κάποιο ηλεκτρονικό παιχνίδι; </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5365483202979623E-3"/>
          <c:y val="0.20087157475963022"/>
          <c:w val="0.96645249685118673"/>
          <c:h val="0.76495331939539146"/>
        </c:manualLayout>
      </c:layout>
      <c:pie3DChart>
        <c:varyColors val="1"/>
        <c:ser>
          <c:idx val="0"/>
          <c:order val="0"/>
          <c:tx>
            <c:strRef>
              <c:f>Ερωτηματολόγιο!$A$22</c:f>
              <c:strCache>
                <c:ptCount val="1"/>
                <c:pt idx="0">
                  <c:v>7. Έχεις εξαρτηθεί ποτέ από κάποιο ηλεκτρονικό παιχνίδι; </c:v>
                </c:pt>
              </c:strCache>
            </c:strRef>
          </c:tx>
          <c:explosion val="25"/>
          <c:dLbls>
            <c:dLbl>
              <c:idx val="0"/>
              <c:layout>
                <c:manualLayout>
                  <c:x val="-4.0058256941226743E-2"/>
                  <c:y val="-0.15815041166912272"/>
                </c:manualLayout>
              </c:layout>
              <c:showLegendKey val="0"/>
              <c:showVal val="0"/>
              <c:showCatName val="1"/>
              <c:showSerName val="0"/>
              <c:showPercent val="1"/>
              <c:showBubbleSize val="0"/>
            </c:dLbl>
            <c:dLbl>
              <c:idx val="1"/>
              <c:layout>
                <c:manualLayout>
                  <c:x val="5.1544291515137251E-2"/>
                  <c:y val="0.17754885522875188"/>
                </c:manualLayout>
              </c:layout>
              <c:showLegendKey val="0"/>
              <c:showVal val="0"/>
              <c:showCatName val="1"/>
              <c:showSerName val="0"/>
              <c:showPercent val="1"/>
              <c:showBubbleSize val="0"/>
            </c:dLbl>
            <c:txPr>
              <a:bodyPr/>
              <a:lstStyle/>
              <a:p>
                <a:pPr>
                  <a:defRPr sz="3600">
                    <a:latin typeface="Constantia" pitchFamily="18" charset="0"/>
                  </a:defRPr>
                </a:pPr>
                <a:endParaRPr lang="el-GR"/>
              </a:p>
            </c:txPr>
            <c:showLegendKey val="0"/>
            <c:showVal val="0"/>
            <c:showCatName val="1"/>
            <c:showSerName val="0"/>
            <c:showPercent val="1"/>
            <c:showBubbleSize val="0"/>
            <c:showLeaderLines val="1"/>
          </c:dLbls>
          <c:cat>
            <c:strRef>
              <c:f>Ερωτηματολόγιο!$B$21:$C$21</c:f>
              <c:strCache>
                <c:ptCount val="2"/>
                <c:pt idx="0">
                  <c:v>NAI</c:v>
                </c:pt>
                <c:pt idx="1">
                  <c:v>OXI</c:v>
                </c:pt>
              </c:strCache>
            </c:strRef>
          </c:cat>
          <c:val>
            <c:numRef>
              <c:f>Ερωτηματολόγιο!$B$22:$C$22</c:f>
              <c:numCache>
                <c:formatCode>General</c:formatCode>
                <c:ptCount val="2"/>
                <c:pt idx="0">
                  <c:v>39</c:v>
                </c:pt>
                <c:pt idx="1">
                  <c:v>55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latin typeface="Constantia" pitchFamily="18" charset="0"/>
              </a:defRPr>
            </a:pPr>
            <a:r>
              <a:rPr lang="el-GR" sz="2800" dirty="0">
                <a:latin typeface="Constantia" pitchFamily="18" charset="0"/>
              </a:rPr>
              <a:t>9. Νομίζεις </a:t>
            </a:r>
            <a:r>
              <a:rPr lang="el-GR" sz="3200" dirty="0">
                <a:latin typeface="Constantia" pitchFamily="18" charset="0"/>
              </a:rPr>
              <a:t>ότι</a:t>
            </a:r>
            <a:r>
              <a:rPr lang="el-GR" sz="2800" dirty="0">
                <a:latin typeface="Constantia" pitchFamily="18" charset="0"/>
              </a:rPr>
              <a:t> η εξάρτηση και ο εθισμός είναι το ίδιο πράγμα;</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Ερωτηματολόγιο!$A$26</c:f>
              <c:strCache>
                <c:ptCount val="1"/>
                <c:pt idx="0">
                  <c:v>9. Νομίζεις ότι η εξάρτηση και ο εθισμός είναι το ίδιο πράγμα;</c:v>
                </c:pt>
              </c:strCache>
            </c:strRef>
          </c:tx>
          <c:explosion val="25"/>
          <c:dLbls>
            <c:dLbl>
              <c:idx val="0"/>
              <c:layout>
                <c:manualLayout>
                  <c:x val="-1.5871910393249301E-2"/>
                  <c:y val="-0.13353270429026309"/>
                </c:manualLayout>
              </c:layout>
              <c:showLegendKey val="0"/>
              <c:showVal val="0"/>
              <c:showCatName val="1"/>
              <c:showSerName val="0"/>
              <c:showPercent val="1"/>
              <c:showBubbleSize val="0"/>
            </c:dLbl>
            <c:dLbl>
              <c:idx val="1"/>
              <c:layout>
                <c:manualLayout>
                  <c:x val="9.6445739759652982E-3"/>
                  <c:y val="-0.29136181565689573"/>
                </c:manualLayout>
              </c:layout>
              <c:showLegendKey val="0"/>
              <c:showVal val="0"/>
              <c:showCatName val="1"/>
              <c:showSerName val="0"/>
              <c:showPercent val="1"/>
              <c:showBubbleSize val="0"/>
            </c:dLbl>
            <c:txPr>
              <a:bodyPr/>
              <a:lstStyle/>
              <a:p>
                <a:pPr>
                  <a:defRPr sz="3200">
                    <a:latin typeface="Constantia" pitchFamily="18" charset="0"/>
                  </a:defRPr>
                </a:pPr>
                <a:endParaRPr lang="el-GR"/>
              </a:p>
            </c:txPr>
            <c:showLegendKey val="0"/>
            <c:showVal val="0"/>
            <c:showCatName val="1"/>
            <c:showSerName val="0"/>
            <c:showPercent val="1"/>
            <c:showBubbleSize val="0"/>
            <c:showLeaderLines val="1"/>
          </c:dLbls>
          <c:cat>
            <c:strRef>
              <c:f>Ερωτηματολόγιο!$B$25:$C$25</c:f>
              <c:strCache>
                <c:ptCount val="2"/>
                <c:pt idx="0">
                  <c:v>NAI</c:v>
                </c:pt>
                <c:pt idx="1">
                  <c:v>OXI</c:v>
                </c:pt>
              </c:strCache>
            </c:strRef>
          </c:cat>
          <c:val>
            <c:numRef>
              <c:f>Ερωτηματολόγιο!$B$26:$C$26</c:f>
              <c:numCache>
                <c:formatCode>General</c:formatCode>
                <c:ptCount val="2"/>
                <c:pt idx="0">
                  <c:v>42</c:v>
                </c:pt>
                <c:pt idx="1">
                  <c:v>54</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600"/>
            </a:pPr>
            <a:r>
              <a:rPr lang="el-GR" sz="3600" dirty="0" smtClean="0">
                <a:latin typeface="Constantia" pitchFamily="18" charset="0"/>
              </a:rPr>
              <a:t>Λόγω </a:t>
            </a:r>
            <a:r>
              <a:rPr lang="el-GR" sz="3600" dirty="0">
                <a:latin typeface="Constantia" pitchFamily="18" charset="0"/>
              </a:rPr>
              <a:t>παρέας </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Ερωτηματολόγιο!$A$29</c:f>
              <c:strCache>
                <c:ptCount val="1"/>
                <c:pt idx="0">
                  <c:v>λόγω παρέας </c:v>
                </c:pt>
              </c:strCache>
            </c:strRef>
          </c:tx>
          <c:explosion val="25"/>
          <c:dLbls>
            <c:dLbl>
              <c:idx val="0"/>
              <c:layout>
                <c:manualLayout>
                  <c:x val="0.13792457658551172"/>
                  <c:y val="-0.6768662786955838"/>
                </c:manualLayout>
              </c:layout>
              <c:showLegendKey val="0"/>
              <c:showVal val="0"/>
              <c:showCatName val="1"/>
              <c:showSerName val="0"/>
              <c:showPercent val="1"/>
              <c:showBubbleSize val="0"/>
            </c:dLbl>
            <c:dLbl>
              <c:idx val="1"/>
              <c:layout>
                <c:manualLayout>
                  <c:x val="-0.1175899441752678"/>
                  <c:y val="9.031590604031299E-2"/>
                </c:manualLayout>
              </c:layout>
              <c:showLegendKey val="0"/>
              <c:showVal val="0"/>
              <c:showCatName val="1"/>
              <c:showSerName val="0"/>
              <c:showPercent val="1"/>
              <c:showBubbleSize val="0"/>
            </c:dLbl>
            <c:txPr>
              <a:bodyPr/>
              <a:lstStyle/>
              <a:p>
                <a:pPr>
                  <a:defRPr sz="3600">
                    <a:latin typeface="Constantia" pitchFamily="18" charset="0"/>
                  </a:defRPr>
                </a:pPr>
                <a:endParaRPr lang="el-GR"/>
              </a:p>
            </c:txPr>
            <c:showLegendKey val="0"/>
            <c:showVal val="0"/>
            <c:showCatName val="1"/>
            <c:showSerName val="0"/>
            <c:showPercent val="1"/>
            <c:showBubbleSize val="0"/>
            <c:showLeaderLines val="1"/>
          </c:dLbls>
          <c:cat>
            <c:strRef>
              <c:f>Ερωτηματολόγιο!$B$28:$C$28</c:f>
              <c:strCache>
                <c:ptCount val="2"/>
                <c:pt idx="0">
                  <c:v>NAI</c:v>
                </c:pt>
                <c:pt idx="1">
                  <c:v>OXI</c:v>
                </c:pt>
              </c:strCache>
            </c:strRef>
          </c:cat>
          <c:val>
            <c:numRef>
              <c:f>Ερωτηματολόγιο!$B$29:$C$29</c:f>
              <c:numCache>
                <c:formatCode>General</c:formatCode>
                <c:ptCount val="2"/>
                <c:pt idx="0">
                  <c:v>80</c:v>
                </c:pt>
                <c:pt idx="1">
                  <c:v>8</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4000"/>
            </a:pPr>
            <a:r>
              <a:rPr lang="el-GR" sz="4000" dirty="0" smtClean="0">
                <a:latin typeface="Constantia" pitchFamily="18" charset="0"/>
              </a:rPr>
              <a:t>Λόγω </a:t>
            </a:r>
            <a:r>
              <a:rPr lang="el-GR" sz="4000" dirty="0">
                <a:latin typeface="Constantia" pitchFamily="18" charset="0"/>
              </a:rPr>
              <a:t>προβλημάτων</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Ερωτηματολόγιο!$A$31</c:f>
              <c:strCache>
                <c:ptCount val="1"/>
                <c:pt idx="0">
                  <c:v>λόγω προβλημάτων</c:v>
                </c:pt>
              </c:strCache>
            </c:strRef>
          </c:tx>
          <c:explosion val="25"/>
          <c:dLbls>
            <c:dLbl>
              <c:idx val="0"/>
              <c:layout>
                <c:manualLayout>
                  <c:x val="0.25787423641480128"/>
                  <c:y val="-0.63313294500838335"/>
                </c:manualLayout>
              </c:layout>
              <c:showLegendKey val="0"/>
              <c:showVal val="0"/>
              <c:showCatName val="1"/>
              <c:showSerName val="0"/>
              <c:showPercent val="1"/>
              <c:showBubbleSize val="0"/>
            </c:dLbl>
            <c:dLbl>
              <c:idx val="1"/>
              <c:layout>
                <c:manualLayout>
                  <c:x val="-0.23613847749303846"/>
                  <c:y val="0.14219653294248707"/>
                </c:manualLayout>
              </c:layout>
              <c:showLegendKey val="0"/>
              <c:showVal val="0"/>
              <c:showCatName val="1"/>
              <c:showSerName val="0"/>
              <c:showPercent val="1"/>
              <c:showBubbleSize val="0"/>
            </c:dLbl>
            <c:txPr>
              <a:bodyPr/>
              <a:lstStyle/>
              <a:p>
                <a:pPr>
                  <a:defRPr sz="4000">
                    <a:latin typeface="Constantia" pitchFamily="18" charset="0"/>
                  </a:defRPr>
                </a:pPr>
                <a:endParaRPr lang="el-GR"/>
              </a:p>
            </c:txPr>
            <c:showLegendKey val="0"/>
            <c:showVal val="0"/>
            <c:showCatName val="1"/>
            <c:showSerName val="0"/>
            <c:showPercent val="1"/>
            <c:showBubbleSize val="0"/>
            <c:showLeaderLines val="1"/>
          </c:dLbls>
          <c:cat>
            <c:strRef>
              <c:f>Ερωτηματολόγιο!$B$30:$C$30</c:f>
              <c:strCache>
                <c:ptCount val="2"/>
                <c:pt idx="0">
                  <c:v>NAI</c:v>
                </c:pt>
                <c:pt idx="1">
                  <c:v>OXI</c:v>
                </c:pt>
              </c:strCache>
            </c:strRef>
          </c:cat>
          <c:val>
            <c:numRef>
              <c:f>Ερωτηματολόγιο!$B$31:$C$31</c:f>
              <c:numCache>
                <c:formatCode>General</c:formatCode>
                <c:ptCount val="2"/>
                <c:pt idx="0">
                  <c:v>85</c:v>
                </c:pt>
                <c:pt idx="1">
                  <c:v>3</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el-GR" sz="3200" dirty="0">
                <a:latin typeface="Constantia" pitchFamily="18" charset="0"/>
              </a:rPr>
              <a:t>11. Πιστεύεις ότι υπάρχει κίνδυνος κάποιος παρά τη θέλησή του να εξαρτηθεί από κάποια ουσία;</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Ερωτηματολόγιο!$A$35</c:f>
              <c:strCache>
                <c:ptCount val="1"/>
                <c:pt idx="0">
                  <c:v>11. Πιστεύεις ότι υπάρχει κίνδυνος κάποιος παρά τη θέλησή του να εξαρτηθεί από κάποια ουσία;</c:v>
                </c:pt>
              </c:strCache>
            </c:strRef>
          </c:tx>
          <c:explosion val="25"/>
          <c:dLbls>
            <c:dLbl>
              <c:idx val="0"/>
              <c:layout>
                <c:manualLayout>
                  <c:x val="7.7416728970790202E-2"/>
                  <c:y val="-0.36924923331951925"/>
                </c:manualLayout>
              </c:layout>
              <c:showLegendKey val="0"/>
              <c:showVal val="0"/>
              <c:showCatName val="1"/>
              <c:showSerName val="0"/>
              <c:showPercent val="1"/>
              <c:showBubbleSize val="0"/>
            </c:dLbl>
            <c:dLbl>
              <c:idx val="1"/>
              <c:layout>
                <c:manualLayout>
                  <c:x val="-0.14784353035518014"/>
                  <c:y val="9.8504931620389563E-2"/>
                </c:manualLayout>
              </c:layout>
              <c:showLegendKey val="0"/>
              <c:showVal val="0"/>
              <c:showCatName val="1"/>
              <c:showSerName val="0"/>
              <c:showPercent val="1"/>
              <c:showBubbleSize val="0"/>
            </c:dLbl>
            <c:txPr>
              <a:bodyPr/>
              <a:lstStyle/>
              <a:p>
                <a:pPr>
                  <a:defRPr sz="2800">
                    <a:latin typeface="Constantia" pitchFamily="18" charset="0"/>
                  </a:defRPr>
                </a:pPr>
                <a:endParaRPr lang="el-GR"/>
              </a:p>
            </c:txPr>
            <c:showLegendKey val="0"/>
            <c:showVal val="0"/>
            <c:showCatName val="1"/>
            <c:showSerName val="0"/>
            <c:showPercent val="1"/>
            <c:showBubbleSize val="0"/>
            <c:showLeaderLines val="1"/>
          </c:dLbls>
          <c:cat>
            <c:strRef>
              <c:f>Ερωτηματολόγιο!$B$34:$C$34</c:f>
              <c:strCache>
                <c:ptCount val="2"/>
                <c:pt idx="0">
                  <c:v>NAI</c:v>
                </c:pt>
                <c:pt idx="1">
                  <c:v>OXI</c:v>
                </c:pt>
              </c:strCache>
            </c:strRef>
          </c:cat>
          <c:val>
            <c:numRef>
              <c:f>Ερωτηματολόγιο!$B$35:$C$35</c:f>
              <c:numCache>
                <c:formatCode>General</c:formatCode>
                <c:ptCount val="2"/>
                <c:pt idx="0">
                  <c:v>75</c:v>
                </c:pt>
                <c:pt idx="1">
                  <c:v>20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2800">
              <a:latin typeface="Constantia" pitchFamily="18" charset="0"/>
            </a:defRPr>
          </a:pPr>
          <a:endParaRPr lang="el-GR"/>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Ερωτηματολόγιο!$A$38</c:f>
              <c:strCache>
                <c:ptCount val="1"/>
                <c:pt idx="0">
                  <c:v>12. Νομίζεις ότι ένα ανοιχτό πάρτι (open party) είναι πιο επικίνδυνο από ένα πάρτι με φίλους, ως προς το να δοκιμάσει κάποιος κάποια ουσία; </c:v>
                </c:pt>
              </c:strCache>
            </c:strRef>
          </c:tx>
          <c:explosion val="25"/>
          <c:dLbls>
            <c:dLbl>
              <c:idx val="0"/>
              <c:layout>
                <c:manualLayout>
                  <c:x val="4.8265797378948705E-2"/>
                  <c:y val="-5.8652797347699959E-2"/>
                </c:manualLayout>
              </c:layout>
              <c:showLegendKey val="0"/>
              <c:showVal val="0"/>
              <c:showCatName val="1"/>
              <c:showSerName val="0"/>
              <c:showPercent val="1"/>
              <c:showBubbleSize val="0"/>
            </c:dLbl>
            <c:txPr>
              <a:bodyPr/>
              <a:lstStyle/>
              <a:p>
                <a:pPr>
                  <a:defRPr sz="3200">
                    <a:latin typeface="Constantia" pitchFamily="18" charset="0"/>
                  </a:defRPr>
                </a:pPr>
                <a:endParaRPr lang="el-GR"/>
              </a:p>
            </c:txPr>
            <c:showLegendKey val="0"/>
            <c:showVal val="0"/>
            <c:showCatName val="1"/>
            <c:showSerName val="0"/>
            <c:showPercent val="1"/>
            <c:showBubbleSize val="0"/>
            <c:showLeaderLines val="1"/>
          </c:dLbls>
          <c:cat>
            <c:strRef>
              <c:f>Ερωτηματολόγιο!$B$37:$C$37</c:f>
              <c:strCache>
                <c:ptCount val="2"/>
                <c:pt idx="0">
                  <c:v>NAI</c:v>
                </c:pt>
                <c:pt idx="1">
                  <c:v>OXI</c:v>
                </c:pt>
              </c:strCache>
            </c:strRef>
          </c:cat>
          <c:val>
            <c:numRef>
              <c:f>Ερωτηματολόγιο!$B$38:$C$38</c:f>
              <c:numCache>
                <c:formatCode>General</c:formatCode>
                <c:ptCount val="2"/>
                <c:pt idx="0">
                  <c:v>71</c:v>
                </c:pt>
                <c:pt idx="1">
                  <c:v>24</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600"/>
            </a:pPr>
            <a:r>
              <a:rPr lang="el-GR" sz="3600" dirty="0">
                <a:latin typeface="Constantia" pitchFamily="18" charset="0"/>
              </a:rPr>
              <a:t>13. Γνωρίζεις μερικά από το συμπτώματα της εξάρτησης; </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Ερωτηματολόγιο!$A$40</c:f>
              <c:strCache>
                <c:ptCount val="1"/>
                <c:pt idx="0">
                  <c:v>13. Γνωρίζεις μερικά από το συμπτώματα της εξάρτησης; </c:v>
                </c:pt>
              </c:strCache>
            </c:strRef>
          </c:tx>
          <c:explosion val="25"/>
          <c:dLbls>
            <c:dLbl>
              <c:idx val="1"/>
              <c:layout>
                <c:manualLayout>
                  <c:x val="6.3012828924516207E-2"/>
                  <c:y val="0.14933516548722633"/>
                </c:manualLayout>
              </c:layout>
              <c:showLegendKey val="0"/>
              <c:showVal val="0"/>
              <c:showCatName val="1"/>
              <c:showSerName val="0"/>
              <c:showPercent val="1"/>
              <c:showBubbleSize val="0"/>
            </c:dLbl>
            <c:txPr>
              <a:bodyPr/>
              <a:lstStyle/>
              <a:p>
                <a:pPr>
                  <a:defRPr sz="3600">
                    <a:latin typeface="+mj-lt"/>
                  </a:defRPr>
                </a:pPr>
                <a:endParaRPr lang="el-GR"/>
              </a:p>
            </c:txPr>
            <c:showLegendKey val="0"/>
            <c:showVal val="0"/>
            <c:showCatName val="1"/>
            <c:showSerName val="0"/>
            <c:showPercent val="1"/>
            <c:showBubbleSize val="0"/>
            <c:showLeaderLines val="1"/>
          </c:dLbls>
          <c:cat>
            <c:strRef>
              <c:f>Ερωτηματολόγιο!$B$39:$C$39</c:f>
              <c:strCache>
                <c:ptCount val="2"/>
                <c:pt idx="0">
                  <c:v>NAI</c:v>
                </c:pt>
                <c:pt idx="1">
                  <c:v>OXI</c:v>
                </c:pt>
              </c:strCache>
            </c:strRef>
          </c:cat>
          <c:val>
            <c:numRef>
              <c:f>Ερωτηματολόγιο!$B$40:$C$40</c:f>
              <c:numCache>
                <c:formatCode>General</c:formatCode>
                <c:ptCount val="2"/>
                <c:pt idx="0">
                  <c:v>39</c:v>
                </c:pt>
                <c:pt idx="1">
                  <c:v>57</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051195-CF79-43D0-A0C8-B9DBE07670FA}" type="doc">
      <dgm:prSet loTypeId="urn:microsoft.com/office/officeart/2005/8/layout/venn1" loCatId="relationship" qsTypeId="urn:microsoft.com/office/officeart/2005/8/quickstyle/simple1" qsCatId="simple" csTypeId="urn:microsoft.com/office/officeart/2005/8/colors/accent1_2" csCatId="accent1"/>
      <dgm:spPr/>
    </dgm:pt>
    <dgm:pt modelId="{1357B19D-B971-4BBB-B866-7CE3ABCEF488}">
      <dgm:prSet/>
      <dgm:spPr/>
      <dgm: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2"/>
              </a:solidFill>
              <a:effectLst/>
              <a:latin typeface="Verdana" pitchFamily="34" charset="0"/>
            </a:rPr>
            <a:t>ΑΤΟΜΙΚΟΙ ΠΑΡΑΓΟΝΤΕΣ</a:t>
          </a:r>
        </a:p>
        <a:p>
          <a:pPr marL="342900" marR="0" lvl="0" indent="-342900" algn="ctr" defTabSz="914400" rtl="0" eaLnBrk="1" fontAlgn="base" latinLnBrk="0" hangingPunct="1">
            <a:lnSpc>
              <a:spcPct val="100000"/>
            </a:lnSpc>
            <a:spcBef>
              <a:spcPct val="0"/>
            </a:spcBef>
            <a:spcAft>
              <a:spcPct val="0"/>
            </a:spcAft>
            <a:buClrTx/>
            <a:buSzTx/>
            <a:buFontTx/>
            <a:buAutoNum type="arabicPeriod"/>
            <a:tabLst/>
          </a:pPr>
          <a:r>
            <a:rPr kumimoji="0" lang="el-GR" b="0" i="0" u="none" strike="noStrike" cap="none" normalizeH="0" baseline="0" smtClean="0">
              <a:ln>
                <a:noFill/>
              </a:ln>
              <a:solidFill>
                <a:schemeClr val="tx2"/>
              </a:solidFill>
              <a:effectLst/>
              <a:latin typeface="Verdana" pitchFamily="34" charset="0"/>
            </a:rPr>
            <a:t>ΒΙΟΛΟΓΙΚΟΙ</a:t>
          </a:r>
        </a:p>
        <a:p>
          <a:pPr marL="342900" marR="0" lvl="0" indent="-342900" algn="ctr" defTabSz="914400" rtl="0" eaLnBrk="1" fontAlgn="base" latinLnBrk="0" hangingPunct="1">
            <a:lnSpc>
              <a:spcPct val="100000"/>
            </a:lnSpc>
            <a:spcBef>
              <a:spcPct val="0"/>
            </a:spcBef>
            <a:spcAft>
              <a:spcPct val="0"/>
            </a:spcAft>
            <a:buClrTx/>
            <a:buSzTx/>
            <a:buFontTx/>
            <a:buAutoNum type="arabicPeriod"/>
            <a:tabLst/>
          </a:pPr>
          <a:r>
            <a:rPr kumimoji="0" lang="el-GR" b="0" i="0" u="none" strike="noStrike" cap="none" normalizeH="0" baseline="0" smtClean="0">
              <a:ln>
                <a:noFill/>
              </a:ln>
              <a:solidFill>
                <a:schemeClr val="tx2"/>
              </a:solidFill>
              <a:effectLst/>
              <a:latin typeface="Verdana" pitchFamily="34" charset="0"/>
            </a:rPr>
            <a:t>ΧΑΡΑΚΤΗΡΙΣΤΙΚΑ ΠΡΟΣΩΠΙΚΟΤΗΤΑΣ</a:t>
          </a:r>
        </a:p>
        <a:p>
          <a:pPr marL="342900" marR="0" lvl="0" indent="-342900" algn="ctr" defTabSz="914400" rtl="0" eaLnBrk="1" fontAlgn="base" latinLnBrk="0" hangingPunct="1">
            <a:lnSpc>
              <a:spcPct val="100000"/>
            </a:lnSpc>
            <a:spcBef>
              <a:spcPct val="0"/>
            </a:spcBef>
            <a:spcAft>
              <a:spcPct val="0"/>
            </a:spcAft>
            <a:buClrTx/>
            <a:buSzTx/>
            <a:buFontTx/>
            <a:buAutoNum type="arabicPeriod"/>
            <a:tabLst/>
          </a:pPr>
          <a:r>
            <a:rPr kumimoji="0" lang="el-GR" b="0" i="0" u="none" strike="noStrike" cap="none" normalizeH="0" baseline="0" smtClean="0">
              <a:ln>
                <a:noFill/>
              </a:ln>
              <a:solidFill>
                <a:schemeClr val="tx2"/>
              </a:solidFill>
              <a:effectLst/>
              <a:latin typeface="Verdana" pitchFamily="34" charset="0"/>
            </a:rPr>
            <a:t>ΨΥΧΟΠΑΘΟΛΟΓΙΑ</a:t>
          </a:r>
        </a:p>
      </dgm:t>
    </dgm:pt>
    <dgm:pt modelId="{2D1C0101-E101-48E6-9F36-023CC1AF3542}" type="parTrans" cxnId="{697464A8-44E9-4B72-B493-2A00BB59DBC0}">
      <dgm:prSet/>
      <dgm:spPr/>
    </dgm:pt>
    <dgm:pt modelId="{076C5A20-2D58-4E8B-8CB9-D895186FC768}" type="sibTrans" cxnId="{697464A8-44E9-4B72-B493-2A00BB59DBC0}">
      <dgm:prSet/>
      <dgm:spPr/>
    </dgm:pt>
    <dgm:pt modelId="{AC8A60D1-8B6A-40D3-8F47-E139989E70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2"/>
              </a:solidFill>
              <a:effectLst/>
              <a:latin typeface="Verdana" pitchFamily="34" charset="0"/>
            </a:rPr>
            <a:t>ΚΟΙΝΩΝΙΚΕΣ ΣΥΝΘΗΚΕΣ</a:t>
          </a:r>
        </a:p>
      </dgm:t>
    </dgm:pt>
    <dgm:pt modelId="{B6CC6144-6BCD-4492-B822-6BAB02D98C35}" type="parTrans" cxnId="{8E9E5285-AC43-4A03-99CE-E84ED7EA0295}">
      <dgm:prSet/>
      <dgm:spPr/>
    </dgm:pt>
    <dgm:pt modelId="{A514497D-A741-4A7D-A241-5587E5949C47}" type="sibTrans" cxnId="{8E9E5285-AC43-4A03-99CE-E84ED7EA0295}">
      <dgm:prSet/>
      <dgm:spPr/>
    </dgm:pt>
    <dgm:pt modelId="{0518B658-9F64-4D15-940E-AD3DDAF3A1F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2"/>
              </a:solidFill>
              <a:effectLst/>
              <a:latin typeface="Verdana" pitchFamily="34" charset="0"/>
            </a:rPr>
            <a:t>ΠΑΡΑΓΟΝΤΕΣ ΠΛΑΙΣΙΟΥ</a:t>
          </a:r>
          <a:r>
            <a:rPr kumimoji="0" lang="en-US" b="1" i="0" u="none" strike="noStrike" cap="none" normalizeH="0" baseline="0" smtClean="0">
              <a:ln>
                <a:noFill/>
              </a:ln>
              <a:solidFill>
                <a:schemeClr val="tx2"/>
              </a:solidFill>
              <a:effectLst/>
              <a:latin typeface="Verdana"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smtClean="0">
              <a:ln>
                <a:noFill/>
              </a:ln>
              <a:solidFill>
                <a:schemeClr val="tx2"/>
              </a:solidFill>
              <a:effectLst/>
              <a:latin typeface="Verdana" pitchFamily="34" charset="0"/>
            </a:rPr>
            <a:t>ΟΙΚΟΓΕΝΕΙΑ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smtClean="0">
              <a:ln>
                <a:noFill/>
              </a:ln>
              <a:solidFill>
                <a:schemeClr val="tx2"/>
              </a:solidFill>
              <a:effectLst/>
              <a:latin typeface="Verdana" pitchFamily="34" charset="0"/>
            </a:rPr>
            <a:t>ΦΙΛΟΙ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smtClean="0">
              <a:ln>
                <a:noFill/>
              </a:ln>
              <a:solidFill>
                <a:schemeClr val="tx2"/>
              </a:solidFill>
              <a:effectLst/>
              <a:latin typeface="Verdana" pitchFamily="34" charset="0"/>
            </a:rPr>
            <a:t>ΣΧΟΛΕΙΟ</a:t>
          </a:r>
        </a:p>
      </dgm:t>
    </dgm:pt>
    <dgm:pt modelId="{B19DF8E3-7DF4-4776-8F26-A22BB7E04366}" type="parTrans" cxnId="{A4CC0F14-1D3A-4772-BD2B-2DDEEB2C988F}">
      <dgm:prSet/>
      <dgm:spPr/>
    </dgm:pt>
    <dgm:pt modelId="{844663A7-35C7-420E-85DD-C54FBC31F97A}" type="sibTrans" cxnId="{A4CC0F14-1D3A-4772-BD2B-2DDEEB2C988F}">
      <dgm:prSet/>
      <dgm:spPr/>
    </dgm:pt>
    <dgm:pt modelId="{EBCEAD11-B459-4CE8-AB6A-EB00F3AFD0A3}" type="pres">
      <dgm:prSet presAssocID="{8D051195-CF79-43D0-A0C8-B9DBE07670FA}" presName="compositeShape" presStyleCnt="0">
        <dgm:presLayoutVars>
          <dgm:chMax val="7"/>
          <dgm:dir/>
          <dgm:resizeHandles val="exact"/>
        </dgm:presLayoutVars>
      </dgm:prSet>
      <dgm:spPr/>
    </dgm:pt>
    <dgm:pt modelId="{372AFCDC-7906-4DDC-BE58-A3668FCAD3DE}" type="pres">
      <dgm:prSet presAssocID="{1357B19D-B971-4BBB-B866-7CE3ABCEF488}" presName="circ1" presStyleLbl="vennNode1" presStyleIdx="0" presStyleCnt="3"/>
      <dgm:spPr/>
      <dgm:t>
        <a:bodyPr/>
        <a:lstStyle/>
        <a:p>
          <a:endParaRPr lang="el-GR"/>
        </a:p>
      </dgm:t>
    </dgm:pt>
    <dgm:pt modelId="{61532E09-A794-4FBC-A1E7-B6E8A4BF8E10}" type="pres">
      <dgm:prSet presAssocID="{1357B19D-B971-4BBB-B866-7CE3ABCEF488}" presName="circ1Tx" presStyleLbl="revTx" presStyleIdx="0" presStyleCnt="0">
        <dgm:presLayoutVars>
          <dgm:chMax val="0"/>
          <dgm:chPref val="0"/>
          <dgm:bulletEnabled val="1"/>
        </dgm:presLayoutVars>
      </dgm:prSet>
      <dgm:spPr/>
      <dgm:t>
        <a:bodyPr/>
        <a:lstStyle/>
        <a:p>
          <a:endParaRPr lang="el-GR"/>
        </a:p>
      </dgm:t>
    </dgm:pt>
    <dgm:pt modelId="{A778341C-F1B4-46B8-BDC2-8EE608F5B78B}" type="pres">
      <dgm:prSet presAssocID="{AC8A60D1-8B6A-40D3-8F47-E139989E70EC}" presName="circ2" presStyleLbl="vennNode1" presStyleIdx="1" presStyleCnt="3"/>
      <dgm:spPr/>
      <dgm:t>
        <a:bodyPr/>
        <a:lstStyle/>
        <a:p>
          <a:endParaRPr lang="el-GR"/>
        </a:p>
      </dgm:t>
    </dgm:pt>
    <dgm:pt modelId="{86506E69-3CD1-46A0-875D-975282D45A0B}" type="pres">
      <dgm:prSet presAssocID="{AC8A60D1-8B6A-40D3-8F47-E139989E70EC}" presName="circ2Tx" presStyleLbl="revTx" presStyleIdx="0" presStyleCnt="0">
        <dgm:presLayoutVars>
          <dgm:chMax val="0"/>
          <dgm:chPref val="0"/>
          <dgm:bulletEnabled val="1"/>
        </dgm:presLayoutVars>
      </dgm:prSet>
      <dgm:spPr/>
      <dgm:t>
        <a:bodyPr/>
        <a:lstStyle/>
        <a:p>
          <a:endParaRPr lang="el-GR"/>
        </a:p>
      </dgm:t>
    </dgm:pt>
    <dgm:pt modelId="{4C93BCD9-E053-451C-80A6-BD671C7B6FC1}" type="pres">
      <dgm:prSet presAssocID="{0518B658-9F64-4D15-940E-AD3DDAF3A1F5}" presName="circ3" presStyleLbl="vennNode1" presStyleIdx="2" presStyleCnt="3"/>
      <dgm:spPr/>
      <dgm:t>
        <a:bodyPr/>
        <a:lstStyle/>
        <a:p>
          <a:endParaRPr lang="el-GR"/>
        </a:p>
      </dgm:t>
    </dgm:pt>
    <dgm:pt modelId="{C0F3442C-DD81-46F0-91BC-0DD08BA44A9A}" type="pres">
      <dgm:prSet presAssocID="{0518B658-9F64-4D15-940E-AD3DDAF3A1F5}" presName="circ3Tx" presStyleLbl="revTx" presStyleIdx="0" presStyleCnt="0">
        <dgm:presLayoutVars>
          <dgm:chMax val="0"/>
          <dgm:chPref val="0"/>
          <dgm:bulletEnabled val="1"/>
        </dgm:presLayoutVars>
      </dgm:prSet>
      <dgm:spPr/>
      <dgm:t>
        <a:bodyPr/>
        <a:lstStyle/>
        <a:p>
          <a:endParaRPr lang="el-GR"/>
        </a:p>
      </dgm:t>
    </dgm:pt>
  </dgm:ptLst>
  <dgm:cxnLst>
    <dgm:cxn modelId="{6745A46B-6BC5-4EF5-A19C-FDB413E53849}" type="presOf" srcId="{0518B658-9F64-4D15-940E-AD3DDAF3A1F5}" destId="{4C93BCD9-E053-451C-80A6-BD671C7B6FC1}" srcOrd="0" destOrd="0" presId="urn:microsoft.com/office/officeart/2005/8/layout/venn1"/>
    <dgm:cxn modelId="{85AD5DDF-EDFA-4A01-AA44-C72F2C4DD74D}" type="presOf" srcId="{8D051195-CF79-43D0-A0C8-B9DBE07670FA}" destId="{EBCEAD11-B459-4CE8-AB6A-EB00F3AFD0A3}" srcOrd="0" destOrd="0" presId="urn:microsoft.com/office/officeart/2005/8/layout/venn1"/>
    <dgm:cxn modelId="{A4CC0F14-1D3A-4772-BD2B-2DDEEB2C988F}" srcId="{8D051195-CF79-43D0-A0C8-B9DBE07670FA}" destId="{0518B658-9F64-4D15-940E-AD3DDAF3A1F5}" srcOrd="2" destOrd="0" parTransId="{B19DF8E3-7DF4-4776-8F26-A22BB7E04366}" sibTransId="{844663A7-35C7-420E-85DD-C54FBC31F97A}"/>
    <dgm:cxn modelId="{AE657C32-B0CD-41B0-80FB-16DC78FA9BFA}" type="presOf" srcId="{1357B19D-B971-4BBB-B866-7CE3ABCEF488}" destId="{61532E09-A794-4FBC-A1E7-B6E8A4BF8E10}" srcOrd="1" destOrd="0" presId="urn:microsoft.com/office/officeart/2005/8/layout/venn1"/>
    <dgm:cxn modelId="{697464A8-44E9-4B72-B493-2A00BB59DBC0}" srcId="{8D051195-CF79-43D0-A0C8-B9DBE07670FA}" destId="{1357B19D-B971-4BBB-B866-7CE3ABCEF488}" srcOrd="0" destOrd="0" parTransId="{2D1C0101-E101-48E6-9F36-023CC1AF3542}" sibTransId="{076C5A20-2D58-4E8B-8CB9-D895186FC768}"/>
    <dgm:cxn modelId="{8E9E5285-AC43-4A03-99CE-E84ED7EA0295}" srcId="{8D051195-CF79-43D0-A0C8-B9DBE07670FA}" destId="{AC8A60D1-8B6A-40D3-8F47-E139989E70EC}" srcOrd="1" destOrd="0" parTransId="{B6CC6144-6BCD-4492-B822-6BAB02D98C35}" sibTransId="{A514497D-A741-4A7D-A241-5587E5949C47}"/>
    <dgm:cxn modelId="{59BAABA3-EC64-4F26-A60E-3C032DA1C9C9}" type="presOf" srcId="{AC8A60D1-8B6A-40D3-8F47-E139989E70EC}" destId="{86506E69-3CD1-46A0-875D-975282D45A0B}" srcOrd="1" destOrd="0" presId="urn:microsoft.com/office/officeart/2005/8/layout/venn1"/>
    <dgm:cxn modelId="{84F63C04-96CE-4D64-81EE-0547D5D020DB}" type="presOf" srcId="{AC8A60D1-8B6A-40D3-8F47-E139989E70EC}" destId="{A778341C-F1B4-46B8-BDC2-8EE608F5B78B}" srcOrd="0" destOrd="0" presId="urn:microsoft.com/office/officeart/2005/8/layout/venn1"/>
    <dgm:cxn modelId="{798A6584-BEAA-4006-8446-3EDD25E7F983}" type="presOf" srcId="{0518B658-9F64-4D15-940E-AD3DDAF3A1F5}" destId="{C0F3442C-DD81-46F0-91BC-0DD08BA44A9A}" srcOrd="1" destOrd="0" presId="urn:microsoft.com/office/officeart/2005/8/layout/venn1"/>
    <dgm:cxn modelId="{AC259D1C-ED5A-434F-B73C-2E70EAE92ED4}" type="presOf" srcId="{1357B19D-B971-4BBB-B866-7CE3ABCEF488}" destId="{372AFCDC-7906-4DDC-BE58-A3668FCAD3DE}" srcOrd="0" destOrd="0" presId="urn:microsoft.com/office/officeart/2005/8/layout/venn1"/>
    <dgm:cxn modelId="{FA11818B-0356-4EF2-80CB-713E6E55C425}" type="presParOf" srcId="{EBCEAD11-B459-4CE8-AB6A-EB00F3AFD0A3}" destId="{372AFCDC-7906-4DDC-BE58-A3668FCAD3DE}" srcOrd="0" destOrd="0" presId="urn:microsoft.com/office/officeart/2005/8/layout/venn1"/>
    <dgm:cxn modelId="{D1BA80D1-EA80-40DC-B15F-C871EF42669B}" type="presParOf" srcId="{EBCEAD11-B459-4CE8-AB6A-EB00F3AFD0A3}" destId="{61532E09-A794-4FBC-A1E7-B6E8A4BF8E10}" srcOrd="1" destOrd="0" presId="urn:microsoft.com/office/officeart/2005/8/layout/venn1"/>
    <dgm:cxn modelId="{A85D7046-A693-49C0-BFEF-1CF76FEB1F76}" type="presParOf" srcId="{EBCEAD11-B459-4CE8-AB6A-EB00F3AFD0A3}" destId="{A778341C-F1B4-46B8-BDC2-8EE608F5B78B}" srcOrd="2" destOrd="0" presId="urn:microsoft.com/office/officeart/2005/8/layout/venn1"/>
    <dgm:cxn modelId="{A5DA9201-9D00-45C9-875B-618FFACCF2CC}" type="presParOf" srcId="{EBCEAD11-B459-4CE8-AB6A-EB00F3AFD0A3}" destId="{86506E69-3CD1-46A0-875D-975282D45A0B}" srcOrd="3" destOrd="0" presId="urn:microsoft.com/office/officeart/2005/8/layout/venn1"/>
    <dgm:cxn modelId="{251A634A-25A9-42A2-A22C-9C0DE341AD3F}" type="presParOf" srcId="{EBCEAD11-B459-4CE8-AB6A-EB00F3AFD0A3}" destId="{4C93BCD9-E053-451C-80A6-BD671C7B6FC1}" srcOrd="4" destOrd="0" presId="urn:microsoft.com/office/officeart/2005/8/layout/venn1"/>
    <dgm:cxn modelId="{8FB7D980-6266-45B1-AEAF-80B8677979DC}" type="presParOf" srcId="{EBCEAD11-B459-4CE8-AB6A-EB00F3AFD0A3}" destId="{C0F3442C-DD81-46F0-91BC-0DD08BA44A9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4E937B-849B-4361-9F24-11A4D57E7CDF}" type="doc">
      <dgm:prSet loTypeId="urn:microsoft.com/office/officeart/2005/8/layout/venn1" loCatId="relationship" qsTypeId="urn:microsoft.com/office/officeart/2005/8/quickstyle/simple1" qsCatId="simple" csTypeId="urn:microsoft.com/office/officeart/2005/8/colors/accent1_2" csCatId="accent1" phldr="0"/>
      <dgm:spPr/>
    </dgm:pt>
    <dgm:pt modelId="{93EC7482-F75E-4473-A7C9-49F08582F34F}">
      <dgm:prSet phldrT="[Κείμενο]" phldr="1"/>
      <dgm:spPr/>
      <dgm:t>
        <a:bodyPr/>
        <a:lstStyle/>
        <a:p>
          <a:endParaRPr lang="el-GR"/>
        </a:p>
      </dgm:t>
    </dgm:pt>
    <dgm:pt modelId="{47EA749D-A794-415A-93AA-90C0C546BB6B}" type="parTrans" cxnId="{52946301-7622-4946-BAA9-CC40A2ECF263}">
      <dgm:prSet/>
      <dgm:spPr/>
    </dgm:pt>
    <dgm:pt modelId="{A91DB84F-7EC5-473B-8F59-AF916DF31134}" type="sibTrans" cxnId="{52946301-7622-4946-BAA9-CC40A2ECF263}">
      <dgm:prSet/>
      <dgm:spPr/>
    </dgm:pt>
    <dgm:pt modelId="{DE484B09-F215-40BE-8685-2849DA7969BE}">
      <dgm:prSet phldrT="[Κείμενο]" phldr="1"/>
      <dgm:spPr/>
      <dgm:t>
        <a:bodyPr/>
        <a:lstStyle/>
        <a:p>
          <a:endParaRPr lang="el-GR"/>
        </a:p>
      </dgm:t>
    </dgm:pt>
    <dgm:pt modelId="{5BDD2646-4DFF-4322-A952-DC2DB0DBA18F}" type="parTrans" cxnId="{4D007E24-D5DC-4E9D-8A17-0E4691172708}">
      <dgm:prSet/>
      <dgm:spPr/>
    </dgm:pt>
    <dgm:pt modelId="{4D8889FB-7311-4A7F-894E-057897337386}" type="sibTrans" cxnId="{4D007E24-D5DC-4E9D-8A17-0E4691172708}">
      <dgm:prSet/>
      <dgm:spPr/>
    </dgm:pt>
    <dgm:pt modelId="{3127B0FE-A907-4C49-A90A-998BE0D2E02F}">
      <dgm:prSet phldrT="[Κείμενο]" phldr="1"/>
      <dgm:spPr/>
      <dgm:t>
        <a:bodyPr/>
        <a:lstStyle/>
        <a:p>
          <a:endParaRPr lang="el-GR"/>
        </a:p>
      </dgm:t>
    </dgm:pt>
    <dgm:pt modelId="{13AFF9CB-A24F-4185-A632-CC78AF2955E0}" type="parTrans" cxnId="{AE6E1402-EE06-44E2-9F13-69B9D138ACCF}">
      <dgm:prSet/>
      <dgm:spPr/>
    </dgm:pt>
    <dgm:pt modelId="{172D37F1-1087-453C-A721-5EA09FF2853E}" type="sibTrans" cxnId="{AE6E1402-EE06-44E2-9F13-69B9D138ACCF}">
      <dgm:prSet/>
      <dgm:spPr/>
    </dgm:pt>
    <dgm:pt modelId="{88964EB5-940A-44F6-BD7A-CAA321174524}" type="pres">
      <dgm:prSet presAssocID="{9B4E937B-849B-4361-9F24-11A4D57E7CDF}" presName="compositeShape" presStyleCnt="0">
        <dgm:presLayoutVars>
          <dgm:chMax val="7"/>
          <dgm:dir/>
          <dgm:resizeHandles val="exact"/>
        </dgm:presLayoutVars>
      </dgm:prSet>
      <dgm:spPr/>
    </dgm:pt>
    <dgm:pt modelId="{405DC04C-B366-48EC-B26B-82AF69B67B87}" type="pres">
      <dgm:prSet presAssocID="{93EC7482-F75E-4473-A7C9-49F08582F34F}" presName="circ1" presStyleLbl="vennNode1" presStyleIdx="0" presStyleCnt="3"/>
      <dgm:spPr/>
      <dgm:t>
        <a:bodyPr/>
        <a:lstStyle/>
        <a:p>
          <a:endParaRPr lang="el-GR"/>
        </a:p>
      </dgm:t>
    </dgm:pt>
    <dgm:pt modelId="{64CAA532-7D2E-426D-936A-A89EE042EF39}" type="pres">
      <dgm:prSet presAssocID="{93EC7482-F75E-4473-A7C9-49F08582F34F}" presName="circ1Tx" presStyleLbl="revTx" presStyleIdx="0" presStyleCnt="0">
        <dgm:presLayoutVars>
          <dgm:chMax val="0"/>
          <dgm:chPref val="0"/>
          <dgm:bulletEnabled val="1"/>
        </dgm:presLayoutVars>
      </dgm:prSet>
      <dgm:spPr/>
      <dgm:t>
        <a:bodyPr/>
        <a:lstStyle/>
        <a:p>
          <a:endParaRPr lang="el-GR"/>
        </a:p>
      </dgm:t>
    </dgm:pt>
    <dgm:pt modelId="{3849200E-C9C3-4F58-BA71-8B051E882168}" type="pres">
      <dgm:prSet presAssocID="{DE484B09-F215-40BE-8685-2849DA7969BE}" presName="circ2" presStyleLbl="vennNode1" presStyleIdx="1" presStyleCnt="3"/>
      <dgm:spPr/>
      <dgm:t>
        <a:bodyPr/>
        <a:lstStyle/>
        <a:p>
          <a:endParaRPr lang="el-GR"/>
        </a:p>
      </dgm:t>
    </dgm:pt>
    <dgm:pt modelId="{6EF5406F-54B6-40C3-9BC0-1624D11DAA00}" type="pres">
      <dgm:prSet presAssocID="{DE484B09-F215-40BE-8685-2849DA7969BE}" presName="circ2Tx" presStyleLbl="revTx" presStyleIdx="0" presStyleCnt="0">
        <dgm:presLayoutVars>
          <dgm:chMax val="0"/>
          <dgm:chPref val="0"/>
          <dgm:bulletEnabled val="1"/>
        </dgm:presLayoutVars>
      </dgm:prSet>
      <dgm:spPr/>
      <dgm:t>
        <a:bodyPr/>
        <a:lstStyle/>
        <a:p>
          <a:endParaRPr lang="el-GR"/>
        </a:p>
      </dgm:t>
    </dgm:pt>
    <dgm:pt modelId="{54FD72C9-84BF-445E-8980-B4E9BB6D9E8A}" type="pres">
      <dgm:prSet presAssocID="{3127B0FE-A907-4C49-A90A-998BE0D2E02F}" presName="circ3" presStyleLbl="vennNode1" presStyleIdx="2" presStyleCnt="3"/>
      <dgm:spPr/>
      <dgm:t>
        <a:bodyPr/>
        <a:lstStyle/>
        <a:p>
          <a:endParaRPr lang="el-GR"/>
        </a:p>
      </dgm:t>
    </dgm:pt>
    <dgm:pt modelId="{9E7E4C0C-80DB-433F-AF46-283D8BFC3F1B}" type="pres">
      <dgm:prSet presAssocID="{3127B0FE-A907-4C49-A90A-998BE0D2E02F}" presName="circ3Tx" presStyleLbl="revTx" presStyleIdx="0" presStyleCnt="0">
        <dgm:presLayoutVars>
          <dgm:chMax val="0"/>
          <dgm:chPref val="0"/>
          <dgm:bulletEnabled val="1"/>
        </dgm:presLayoutVars>
      </dgm:prSet>
      <dgm:spPr/>
      <dgm:t>
        <a:bodyPr/>
        <a:lstStyle/>
        <a:p>
          <a:endParaRPr lang="el-GR"/>
        </a:p>
      </dgm:t>
    </dgm:pt>
  </dgm:ptLst>
  <dgm:cxnLst>
    <dgm:cxn modelId="{F83CE92C-430A-4466-A2A6-CE7505FFC6AE}" type="presOf" srcId="{DE484B09-F215-40BE-8685-2849DA7969BE}" destId="{3849200E-C9C3-4F58-BA71-8B051E882168}" srcOrd="0" destOrd="0" presId="urn:microsoft.com/office/officeart/2005/8/layout/venn1"/>
    <dgm:cxn modelId="{52946301-7622-4946-BAA9-CC40A2ECF263}" srcId="{9B4E937B-849B-4361-9F24-11A4D57E7CDF}" destId="{93EC7482-F75E-4473-A7C9-49F08582F34F}" srcOrd="0" destOrd="0" parTransId="{47EA749D-A794-415A-93AA-90C0C546BB6B}" sibTransId="{A91DB84F-7EC5-473B-8F59-AF916DF31134}"/>
    <dgm:cxn modelId="{BE25520B-1469-4585-8984-DC3DC26384BA}" type="presOf" srcId="{93EC7482-F75E-4473-A7C9-49F08582F34F}" destId="{64CAA532-7D2E-426D-936A-A89EE042EF39}" srcOrd="1" destOrd="0" presId="urn:microsoft.com/office/officeart/2005/8/layout/venn1"/>
    <dgm:cxn modelId="{DD522894-7259-4930-B8D0-9835C57FDA8C}" type="presOf" srcId="{93EC7482-F75E-4473-A7C9-49F08582F34F}" destId="{405DC04C-B366-48EC-B26B-82AF69B67B87}" srcOrd="0" destOrd="0" presId="urn:microsoft.com/office/officeart/2005/8/layout/venn1"/>
    <dgm:cxn modelId="{AE6E1402-EE06-44E2-9F13-69B9D138ACCF}" srcId="{9B4E937B-849B-4361-9F24-11A4D57E7CDF}" destId="{3127B0FE-A907-4C49-A90A-998BE0D2E02F}" srcOrd="2" destOrd="0" parTransId="{13AFF9CB-A24F-4185-A632-CC78AF2955E0}" sibTransId="{172D37F1-1087-453C-A721-5EA09FF2853E}"/>
    <dgm:cxn modelId="{4D007E24-D5DC-4E9D-8A17-0E4691172708}" srcId="{9B4E937B-849B-4361-9F24-11A4D57E7CDF}" destId="{DE484B09-F215-40BE-8685-2849DA7969BE}" srcOrd="1" destOrd="0" parTransId="{5BDD2646-4DFF-4322-A952-DC2DB0DBA18F}" sibTransId="{4D8889FB-7311-4A7F-894E-057897337386}"/>
    <dgm:cxn modelId="{DE50E05F-C34D-491A-AEEC-EE7679EED633}" type="presOf" srcId="{3127B0FE-A907-4C49-A90A-998BE0D2E02F}" destId="{9E7E4C0C-80DB-433F-AF46-283D8BFC3F1B}" srcOrd="1" destOrd="0" presId="urn:microsoft.com/office/officeart/2005/8/layout/venn1"/>
    <dgm:cxn modelId="{85EE3EFA-98A7-4A5B-A166-F01F51AB7BFF}" type="presOf" srcId="{DE484B09-F215-40BE-8685-2849DA7969BE}" destId="{6EF5406F-54B6-40C3-9BC0-1624D11DAA00}" srcOrd="1" destOrd="0" presId="urn:microsoft.com/office/officeart/2005/8/layout/venn1"/>
    <dgm:cxn modelId="{EF1BFBEB-5FD3-4454-8B59-BE298006E799}" type="presOf" srcId="{9B4E937B-849B-4361-9F24-11A4D57E7CDF}" destId="{88964EB5-940A-44F6-BD7A-CAA321174524}" srcOrd="0" destOrd="0" presId="urn:microsoft.com/office/officeart/2005/8/layout/venn1"/>
    <dgm:cxn modelId="{CCF9F58D-BBAF-4629-A7F5-1F0845C74AA4}" type="presOf" srcId="{3127B0FE-A907-4C49-A90A-998BE0D2E02F}" destId="{54FD72C9-84BF-445E-8980-B4E9BB6D9E8A}" srcOrd="0" destOrd="0" presId="urn:microsoft.com/office/officeart/2005/8/layout/venn1"/>
    <dgm:cxn modelId="{BB4C3637-B111-4627-93CA-02B7F174C033}" type="presParOf" srcId="{88964EB5-940A-44F6-BD7A-CAA321174524}" destId="{405DC04C-B366-48EC-B26B-82AF69B67B87}" srcOrd="0" destOrd="0" presId="urn:microsoft.com/office/officeart/2005/8/layout/venn1"/>
    <dgm:cxn modelId="{0C259704-4B08-44AE-9DE4-F0D32DF38B2B}" type="presParOf" srcId="{88964EB5-940A-44F6-BD7A-CAA321174524}" destId="{64CAA532-7D2E-426D-936A-A89EE042EF39}" srcOrd="1" destOrd="0" presId="urn:microsoft.com/office/officeart/2005/8/layout/venn1"/>
    <dgm:cxn modelId="{2D8787D4-4B95-4FC5-A8EC-DC627DF3FED3}" type="presParOf" srcId="{88964EB5-940A-44F6-BD7A-CAA321174524}" destId="{3849200E-C9C3-4F58-BA71-8B051E882168}" srcOrd="2" destOrd="0" presId="urn:microsoft.com/office/officeart/2005/8/layout/venn1"/>
    <dgm:cxn modelId="{C479D3EC-9824-423B-AC15-D4A028BBB445}" type="presParOf" srcId="{88964EB5-940A-44F6-BD7A-CAA321174524}" destId="{6EF5406F-54B6-40C3-9BC0-1624D11DAA00}" srcOrd="3" destOrd="0" presId="urn:microsoft.com/office/officeart/2005/8/layout/venn1"/>
    <dgm:cxn modelId="{447A328E-1A7A-463C-9BC4-9FAB3A6DBC92}" type="presParOf" srcId="{88964EB5-940A-44F6-BD7A-CAA321174524}" destId="{54FD72C9-84BF-445E-8980-B4E9BB6D9E8A}" srcOrd="4" destOrd="0" presId="urn:microsoft.com/office/officeart/2005/8/layout/venn1"/>
    <dgm:cxn modelId="{D5795169-2CA1-4CCE-A6A4-E918EFCBA051}" type="presParOf" srcId="{88964EB5-940A-44F6-BD7A-CAA321174524}" destId="{9E7E4C0C-80DB-433F-AF46-283D8BFC3F1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AFCDC-7906-4DDC-BE58-A3668FCAD3DE}">
      <dsp:nvSpPr>
        <dsp:cNvPr id="0" name=""/>
        <dsp:cNvSpPr/>
      </dsp:nvSpPr>
      <dsp:spPr>
        <a:xfrm>
          <a:off x="2020410" y="59054"/>
          <a:ext cx="2834640" cy="28346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300" b="1" i="0" u="none" strike="noStrike" kern="1200" cap="none" normalizeH="0" baseline="0" smtClean="0">
              <a:ln>
                <a:noFill/>
              </a:ln>
              <a:solidFill>
                <a:schemeClr val="tx2"/>
              </a:solidFill>
              <a:effectLst/>
              <a:latin typeface="Verdana" pitchFamily="34" charset="0"/>
            </a:rPr>
            <a:t>ΑΤΟΜΙΚΟΙ ΠΑΡΑΓΟΝΤΕΣ</a:t>
          </a:r>
        </a:p>
        <a:p>
          <a:pPr marL="342900" marR="0" lvl="0" indent="-342900" algn="ctr" defTabSz="914400" rtl="0" eaLnBrk="1" fontAlgn="base" latinLnBrk="0" hangingPunct="1">
            <a:lnSpc>
              <a:spcPct val="100000"/>
            </a:lnSpc>
            <a:spcBef>
              <a:spcPct val="0"/>
            </a:spcBef>
            <a:spcAft>
              <a:spcPct val="0"/>
            </a:spcAft>
            <a:buClrTx/>
            <a:buSzTx/>
            <a:buFontTx/>
            <a:buAutoNum type="arabicPeriod"/>
            <a:tabLst/>
          </a:pPr>
          <a:r>
            <a:rPr kumimoji="0" lang="el-GR" sz="1300" b="0" i="0" u="none" strike="noStrike" kern="1200" cap="none" normalizeH="0" baseline="0" smtClean="0">
              <a:ln>
                <a:noFill/>
              </a:ln>
              <a:solidFill>
                <a:schemeClr val="tx2"/>
              </a:solidFill>
              <a:effectLst/>
              <a:latin typeface="Verdana" pitchFamily="34" charset="0"/>
            </a:rPr>
            <a:t>ΒΙΟΛΟΓΙΚΟΙ</a:t>
          </a:r>
        </a:p>
        <a:p>
          <a:pPr marL="342900" marR="0" lvl="0" indent="-342900" algn="ctr" defTabSz="914400" rtl="0" eaLnBrk="1" fontAlgn="base" latinLnBrk="0" hangingPunct="1">
            <a:lnSpc>
              <a:spcPct val="100000"/>
            </a:lnSpc>
            <a:spcBef>
              <a:spcPct val="0"/>
            </a:spcBef>
            <a:spcAft>
              <a:spcPct val="0"/>
            </a:spcAft>
            <a:buClrTx/>
            <a:buSzTx/>
            <a:buFontTx/>
            <a:buAutoNum type="arabicPeriod"/>
            <a:tabLst/>
          </a:pPr>
          <a:r>
            <a:rPr kumimoji="0" lang="el-GR" sz="1300" b="0" i="0" u="none" strike="noStrike" kern="1200" cap="none" normalizeH="0" baseline="0" smtClean="0">
              <a:ln>
                <a:noFill/>
              </a:ln>
              <a:solidFill>
                <a:schemeClr val="tx2"/>
              </a:solidFill>
              <a:effectLst/>
              <a:latin typeface="Verdana" pitchFamily="34" charset="0"/>
            </a:rPr>
            <a:t>ΧΑΡΑΚΤΗΡΙΣΤΙΚΑ ΠΡΟΣΩΠΙΚΟΤΗΤΑΣ</a:t>
          </a:r>
        </a:p>
        <a:p>
          <a:pPr marL="342900" marR="0" lvl="0" indent="-342900" algn="ctr" defTabSz="914400" rtl="0" eaLnBrk="1" fontAlgn="base" latinLnBrk="0" hangingPunct="1">
            <a:lnSpc>
              <a:spcPct val="100000"/>
            </a:lnSpc>
            <a:spcBef>
              <a:spcPct val="0"/>
            </a:spcBef>
            <a:spcAft>
              <a:spcPct val="0"/>
            </a:spcAft>
            <a:buClrTx/>
            <a:buSzTx/>
            <a:buFontTx/>
            <a:buAutoNum type="arabicPeriod"/>
            <a:tabLst/>
          </a:pPr>
          <a:r>
            <a:rPr kumimoji="0" lang="el-GR" sz="1300" b="0" i="0" u="none" strike="noStrike" kern="1200" cap="none" normalizeH="0" baseline="0" smtClean="0">
              <a:ln>
                <a:noFill/>
              </a:ln>
              <a:solidFill>
                <a:schemeClr val="tx2"/>
              </a:solidFill>
              <a:effectLst/>
              <a:latin typeface="Verdana" pitchFamily="34" charset="0"/>
            </a:rPr>
            <a:t>ΨΥΧΟΠΑΘΟΛΟΓΙΑ</a:t>
          </a:r>
        </a:p>
      </dsp:txBody>
      <dsp:txXfrm>
        <a:off x="2398363" y="555116"/>
        <a:ext cx="2078736" cy="1275587"/>
      </dsp:txXfrm>
    </dsp:sp>
    <dsp:sp modelId="{A778341C-F1B4-46B8-BDC2-8EE608F5B78B}">
      <dsp:nvSpPr>
        <dsp:cNvPr id="0" name=""/>
        <dsp:cNvSpPr/>
      </dsp:nvSpPr>
      <dsp:spPr>
        <a:xfrm>
          <a:off x="3043243" y="1830704"/>
          <a:ext cx="2834640" cy="28346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kern="1200" cap="none" normalizeH="0" baseline="0" smtClean="0">
              <a:ln>
                <a:noFill/>
              </a:ln>
              <a:solidFill>
                <a:schemeClr val="tx2"/>
              </a:solidFill>
              <a:effectLst/>
              <a:latin typeface="Verdana" pitchFamily="34" charset="0"/>
            </a:rPr>
            <a:t>ΚΟΙΝΩΝΙΚΕΣ ΣΥΝΘΗΚΕΣ</a:t>
          </a:r>
        </a:p>
      </dsp:txBody>
      <dsp:txXfrm>
        <a:off x="3910171" y="2562986"/>
        <a:ext cx="1700783" cy="1559052"/>
      </dsp:txXfrm>
    </dsp:sp>
    <dsp:sp modelId="{4C93BCD9-E053-451C-80A6-BD671C7B6FC1}">
      <dsp:nvSpPr>
        <dsp:cNvPr id="0" name=""/>
        <dsp:cNvSpPr/>
      </dsp:nvSpPr>
      <dsp:spPr>
        <a:xfrm>
          <a:off x="997578" y="1830704"/>
          <a:ext cx="2834640" cy="28346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1" i="0" u="none" strike="noStrike" kern="1200" cap="none" normalizeH="0" baseline="0" smtClean="0">
              <a:ln>
                <a:noFill/>
              </a:ln>
              <a:solidFill>
                <a:schemeClr val="tx2"/>
              </a:solidFill>
              <a:effectLst/>
              <a:latin typeface="Verdana" pitchFamily="34" charset="0"/>
            </a:rPr>
            <a:t>ΠΑΡΑΓΟΝΤΕΣ ΠΛΑΙΣΙΟΥ</a:t>
          </a:r>
          <a:r>
            <a:rPr kumimoji="0" lang="en-US" sz="1300" b="1" i="0" u="none" strike="noStrike" kern="1200" cap="none" normalizeH="0" baseline="0" smtClean="0">
              <a:ln>
                <a:noFill/>
              </a:ln>
              <a:solidFill>
                <a:schemeClr val="tx2"/>
              </a:solidFill>
              <a:effectLst/>
              <a:latin typeface="Verdana"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0" i="0" u="none" strike="noStrike" kern="1200" cap="none" normalizeH="0" baseline="0" smtClean="0">
              <a:ln>
                <a:noFill/>
              </a:ln>
              <a:solidFill>
                <a:schemeClr val="tx2"/>
              </a:solidFill>
              <a:effectLst/>
              <a:latin typeface="Verdana" pitchFamily="34" charset="0"/>
            </a:rPr>
            <a:t>ΟΙΚΟΓΕΝΕΙΑ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0" i="0" u="none" strike="noStrike" kern="1200" cap="none" normalizeH="0" baseline="0" smtClean="0">
              <a:ln>
                <a:noFill/>
              </a:ln>
              <a:solidFill>
                <a:schemeClr val="tx2"/>
              </a:solidFill>
              <a:effectLst/>
              <a:latin typeface="Verdana" pitchFamily="34" charset="0"/>
            </a:rPr>
            <a:t>ΦΙΛΟΙ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300" b="0" i="0" u="none" strike="noStrike" kern="1200" cap="none" normalizeH="0" baseline="0" smtClean="0">
              <a:ln>
                <a:noFill/>
              </a:ln>
              <a:solidFill>
                <a:schemeClr val="tx2"/>
              </a:solidFill>
              <a:effectLst/>
              <a:latin typeface="Verdana" pitchFamily="34" charset="0"/>
            </a:rPr>
            <a:t>ΣΧΟΛΕΙΟ</a:t>
          </a:r>
        </a:p>
      </dsp:txBody>
      <dsp:txXfrm>
        <a:off x="1264507" y="2562986"/>
        <a:ext cx="1700783" cy="1559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DC04C-B366-48EC-B26B-82AF69B67B87}">
      <dsp:nvSpPr>
        <dsp:cNvPr id="0" name=""/>
        <dsp:cNvSpPr/>
      </dsp:nvSpPr>
      <dsp:spPr>
        <a:xfrm>
          <a:off x="1196339" y="24764"/>
          <a:ext cx="1188720" cy="11887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a:off x="1354835" y="232790"/>
        <a:ext cx="871728" cy="534923"/>
      </dsp:txXfrm>
    </dsp:sp>
    <dsp:sp modelId="{3849200E-C9C3-4F58-BA71-8B051E882168}">
      <dsp:nvSpPr>
        <dsp:cNvPr id="0" name=""/>
        <dsp:cNvSpPr/>
      </dsp:nvSpPr>
      <dsp:spPr>
        <a:xfrm>
          <a:off x="1625269" y="767714"/>
          <a:ext cx="1188720" cy="11887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1988820" y="1074800"/>
        <a:ext cx="713232" cy="653796"/>
      </dsp:txXfrm>
    </dsp:sp>
    <dsp:sp modelId="{54FD72C9-84BF-445E-8980-B4E9BB6D9E8A}">
      <dsp:nvSpPr>
        <dsp:cNvPr id="0" name=""/>
        <dsp:cNvSpPr/>
      </dsp:nvSpPr>
      <dsp:spPr>
        <a:xfrm>
          <a:off x="767410" y="767714"/>
          <a:ext cx="1188720" cy="11887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879347" y="1074800"/>
        <a:ext cx="713232" cy="6537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8C06E-BA6F-47B0-8408-854C13595196}" type="datetimeFigureOut">
              <a:rPr lang="el-GR" smtClean="0"/>
              <a:t>11/05/2016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88499-757E-460B-82D0-619E8BE608DE}" type="slidenum">
              <a:rPr lang="el-GR" smtClean="0"/>
              <a:t>‹#›</a:t>
            </a:fld>
            <a:endParaRPr lang="el-GR"/>
          </a:p>
        </p:txBody>
      </p:sp>
    </p:spTree>
    <p:extLst>
      <p:ext uri="{BB962C8B-B14F-4D97-AF65-F5344CB8AC3E}">
        <p14:creationId xmlns:p14="http://schemas.microsoft.com/office/powerpoint/2010/main" val="124228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B7FAB-151E-481D-8BC7-9F4327A096AD}" type="slidenum">
              <a:rPr lang="el-GR">
                <a:solidFill>
                  <a:prstClr val="black"/>
                </a:solidFill>
              </a:rPr>
              <a:pPr/>
              <a:t>44</a:t>
            </a:fld>
            <a:endParaRPr lang="el-GR">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l-GR"/>
              <a:t>εξέταση πλευρών του φαινομένου, όπως οι διάφορες μορφές του, η σχέση του με τις παραδοσιακές μορφές του bullying, πιθανές ενδείξεις εμπλοκής του εφήβου σε τέτοιες συμπεριφορές, παράγοντες επικινδυνότητας που συζητούνται από τη διεθνή βιβλιογραφία και συμβουλές προς γονείς και εκπαιδευτικούς. Τέλος, παρουσιάζονται ευρήματα έρευνας από μέλη της Ομάδας AStRA του Εθνικού και Καποδιστριακού Πανεπιστημίου Αθηνών.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B0D8CAC-E84A-4E4F-9A7E-2CB12C52B7E5}" type="slidenum">
              <a:rPr lang="el-GR">
                <a:solidFill>
                  <a:prstClr val="black"/>
                </a:solidFill>
              </a:rPr>
              <a:pPr/>
              <a:t>53</a:t>
            </a:fld>
            <a:endParaRPr lang="el-GR">
              <a:solidFill>
                <a:prstClr val="black"/>
              </a:solidFill>
            </a:endParaRPr>
          </a:p>
        </p:txBody>
      </p:sp>
      <p:sp>
        <p:nvSpPr>
          <p:cNvPr id="4915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F8CC9171-BD6E-4083-9A55-C1AEEB95D712}" type="slidenum">
              <a:rPr lang="el-GR" sz="1200">
                <a:solidFill>
                  <a:prstClr val="black"/>
                </a:solidFill>
              </a:rPr>
              <a:pPr algn="r" fontAlgn="base">
                <a:spcBef>
                  <a:spcPct val="0"/>
                </a:spcBef>
                <a:spcAft>
                  <a:spcPct val="0"/>
                </a:spcAft>
              </a:pPr>
              <a:t>53</a:t>
            </a:fld>
            <a:endParaRPr lang="el-GR" sz="1200">
              <a:solidFill>
                <a:prstClr val="black"/>
              </a:solidFill>
            </a:endParaRPr>
          </a:p>
        </p:txBody>
      </p:sp>
      <p:sp>
        <p:nvSpPr>
          <p:cNvPr id="49155"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b"/>
          <a:lstStyle>
            <a:lvl1pPr defTabSz="889000">
              <a:defRPr>
                <a:solidFill>
                  <a:schemeClr val="tx1"/>
                </a:solidFill>
                <a:latin typeface="Arial" pitchFamily="34" charset="0"/>
              </a:defRPr>
            </a:lvl1pPr>
            <a:lvl2pPr marL="742950" indent="-285750" defTabSz="889000">
              <a:defRPr>
                <a:solidFill>
                  <a:schemeClr val="tx1"/>
                </a:solidFill>
                <a:latin typeface="Arial" pitchFamily="34" charset="0"/>
              </a:defRPr>
            </a:lvl2pPr>
            <a:lvl3pPr marL="1143000" indent="-228600" defTabSz="889000">
              <a:defRPr>
                <a:solidFill>
                  <a:schemeClr val="tx1"/>
                </a:solidFill>
                <a:latin typeface="Arial" pitchFamily="34" charset="0"/>
              </a:defRPr>
            </a:lvl3pPr>
            <a:lvl4pPr marL="1600200" indent="-228600" defTabSz="889000">
              <a:defRPr>
                <a:solidFill>
                  <a:schemeClr val="tx1"/>
                </a:solidFill>
                <a:latin typeface="Arial" pitchFamily="34" charset="0"/>
              </a:defRPr>
            </a:lvl4pPr>
            <a:lvl5pPr marL="2057400" indent="-228600" defTabSz="889000">
              <a:defRPr>
                <a:solidFill>
                  <a:schemeClr val="tx1"/>
                </a:solidFill>
                <a:latin typeface="Arial" pitchFamily="34" charset="0"/>
              </a:defRPr>
            </a:lvl5pPr>
            <a:lvl6pPr marL="2514600" indent="-228600" defTabSz="889000" fontAlgn="base">
              <a:spcBef>
                <a:spcPct val="0"/>
              </a:spcBef>
              <a:spcAft>
                <a:spcPct val="0"/>
              </a:spcAft>
              <a:defRPr>
                <a:solidFill>
                  <a:schemeClr val="tx1"/>
                </a:solidFill>
                <a:latin typeface="Arial" pitchFamily="34" charset="0"/>
              </a:defRPr>
            </a:lvl6pPr>
            <a:lvl7pPr marL="2971800" indent="-228600" defTabSz="889000" fontAlgn="base">
              <a:spcBef>
                <a:spcPct val="0"/>
              </a:spcBef>
              <a:spcAft>
                <a:spcPct val="0"/>
              </a:spcAft>
              <a:defRPr>
                <a:solidFill>
                  <a:schemeClr val="tx1"/>
                </a:solidFill>
                <a:latin typeface="Arial" pitchFamily="34" charset="0"/>
              </a:defRPr>
            </a:lvl7pPr>
            <a:lvl8pPr marL="3429000" indent="-228600" defTabSz="889000" fontAlgn="base">
              <a:spcBef>
                <a:spcPct val="0"/>
              </a:spcBef>
              <a:spcAft>
                <a:spcPct val="0"/>
              </a:spcAft>
              <a:defRPr>
                <a:solidFill>
                  <a:schemeClr val="tx1"/>
                </a:solidFill>
                <a:latin typeface="Arial" pitchFamily="34" charset="0"/>
              </a:defRPr>
            </a:lvl8pPr>
            <a:lvl9pPr marL="3886200" indent="-228600" defTabSz="8890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50A96662-C406-4909-A87A-34CC7B1E1702}" type="slidenum">
              <a:rPr lang="el-GR" sz="1200">
                <a:solidFill>
                  <a:prstClr val="black"/>
                </a:solidFill>
              </a:rPr>
              <a:pPr algn="r" fontAlgn="base">
                <a:spcBef>
                  <a:spcPct val="0"/>
                </a:spcBef>
                <a:spcAft>
                  <a:spcPct val="0"/>
                </a:spcAft>
              </a:pPr>
              <a:t>53</a:t>
            </a:fld>
            <a:endParaRPr lang="el-GR" sz="1200">
              <a:solidFill>
                <a:prstClr val="black"/>
              </a:solidFill>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p:txBody>
          <a:bodyPr lIns="91428" tIns="45714" rIns="91428" bIns="45714"/>
          <a:lstStyle/>
          <a:p>
            <a:r>
              <a:rPr lang="el-GR"/>
              <a:t>Η παρενόχληση είναι ευρύτερη έννοια</a:t>
            </a:r>
            <a:r>
              <a:rPr lang="en-US"/>
              <a:t>:</a:t>
            </a:r>
            <a:r>
              <a:rPr lang="el-GR"/>
              <a:t> ο διαδικτυακός εκφοβισμός συμβαίνει μόνο αν είναι μέρος ή σχετίζεται με τον παραδοσιακό εκφοβισμό</a:t>
            </a:r>
          </a:p>
          <a:p>
            <a:r>
              <a:rPr lang="el-GR"/>
              <a:t>Επαναλαμβανόμενος</a:t>
            </a:r>
          </a:p>
          <a:p>
            <a:r>
              <a:rPr lang="el-GR"/>
              <a:t>Απαρχές ή συνέπειες σχετικέςμε το σχολείο</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964C4-27D4-4DB1-81D2-57533B8EFF6F}" type="slidenum">
              <a:rPr lang="el-GR">
                <a:solidFill>
                  <a:prstClr val="black"/>
                </a:solidFill>
              </a:rPr>
              <a:pPr/>
              <a:t>54</a:t>
            </a:fld>
            <a:endParaRPr lang="el-GR">
              <a:solidFill>
                <a:prstClr val="black"/>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r>
              <a:rPr lang="el-GR" i="1">
                <a:latin typeface="Tahoma" pitchFamily="34" charset="0"/>
                <a:sym typeface="Symbol" pitchFamily="18" charset="2"/>
              </a:rPr>
              <a:t> </a:t>
            </a:r>
            <a:r>
              <a:rPr lang="en-US" i="1">
                <a:latin typeface="Tahoma" pitchFamily="34" charset="0"/>
                <a:sym typeface="Symbol" pitchFamily="18" charset="2"/>
              </a:rPr>
              <a:t></a:t>
            </a:r>
            <a:r>
              <a:rPr lang="el-GR" i="1">
                <a:latin typeface="Tahoma" pitchFamily="34" charset="0"/>
              </a:rPr>
              <a:t>2</a:t>
            </a:r>
            <a:r>
              <a:rPr lang="el-GR">
                <a:latin typeface="Tahoma" pitchFamily="34" charset="0"/>
              </a:rPr>
              <a:t>(2, </a:t>
            </a:r>
            <a:r>
              <a:rPr lang="en-US" i="1">
                <a:latin typeface="Tahoma" pitchFamily="34" charset="0"/>
              </a:rPr>
              <a:t>N</a:t>
            </a:r>
            <a:r>
              <a:rPr lang="el-GR">
                <a:latin typeface="Tahoma" pitchFamily="34" charset="0"/>
              </a:rPr>
              <a:t> = 467) = 52,916, </a:t>
            </a:r>
            <a:r>
              <a:rPr lang="en-US" i="1">
                <a:latin typeface="Tahoma" pitchFamily="34" charset="0"/>
              </a:rPr>
              <a:t>p</a:t>
            </a:r>
            <a:r>
              <a:rPr lang="el-GR">
                <a:latin typeface="Tahoma" pitchFamily="34" charset="0"/>
              </a:rPr>
              <a:t> &lt; .001</a:t>
            </a:r>
          </a:p>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46DBEEE-5F47-4482-96C0-1E6A65B589C4}" type="slidenum">
              <a:rPr lang="el-GR">
                <a:solidFill>
                  <a:prstClr val="black"/>
                </a:solidFill>
              </a:rPr>
              <a:pPr/>
              <a:t>57</a:t>
            </a:fld>
            <a:endParaRPr lang="el-GR">
              <a:solidFill>
                <a:prstClr val="black"/>
              </a:solidFill>
            </a:endParaRPr>
          </a:p>
        </p:txBody>
      </p:sp>
      <p:sp>
        <p:nvSpPr>
          <p:cNvPr id="604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8DF2309E-4227-4E13-9EF6-4982754B305F}" type="slidenum">
              <a:rPr lang="el-GR" sz="1200">
                <a:solidFill>
                  <a:prstClr val="black"/>
                </a:solidFill>
              </a:rPr>
              <a:pPr algn="r" fontAlgn="base">
                <a:spcBef>
                  <a:spcPct val="0"/>
                </a:spcBef>
                <a:spcAft>
                  <a:spcPct val="0"/>
                </a:spcAft>
              </a:pPr>
              <a:t>57</a:t>
            </a:fld>
            <a:endParaRPr lang="el-GR" sz="120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p:txBody>
          <a:bodyPr/>
          <a:lstStyle/>
          <a:p>
            <a:r>
              <a:rPr lang="el-GR"/>
              <a:t>4 παράγοντες </a:t>
            </a:r>
            <a:r>
              <a:rPr lang="en-US"/>
              <a:t>suler,</a:t>
            </a:r>
            <a:r>
              <a:rPr lang="el-GR"/>
              <a:t> εξετάζουν την ανωνυμία μέσα από το πρίσμα της ψυχοπαθολογίας με έναν ψυχοδυναμικό προσανατολισμό</a:t>
            </a:r>
            <a:r>
              <a:rPr lang="en-US"/>
              <a:t>;</a:t>
            </a:r>
          </a:p>
          <a:p>
            <a:r>
              <a:rPr lang="el-GR"/>
              <a:t>Άρση αναστολών</a:t>
            </a:r>
            <a:r>
              <a:rPr lang="en-US"/>
              <a:t>:</a:t>
            </a:r>
            <a:r>
              <a:rPr lang="el-GR"/>
              <a:t> αίσθηση πως κάποιος είναι αόρατος</a:t>
            </a:r>
          </a:p>
          <a:p>
            <a:endParaRPr lang="el-GR"/>
          </a:p>
          <a:p>
            <a:r>
              <a:rPr lang="el-GR"/>
              <a:t>Δεν υπάρχει η ανάγκη να υιοθετήσουν οι έφηβοι μια ενιαία ταυτότητα εντός και εκτός διαδικτύου</a:t>
            </a:r>
          </a:p>
          <a:p>
            <a:r>
              <a:rPr lang="el-GR"/>
              <a:t>Ο διαδικτυακός αυτός μετατρέπεται σε έναν κατακερματισμένο εαυτό</a:t>
            </a:r>
          </a:p>
          <a:p>
            <a:r>
              <a:rPr lang="el-GR"/>
              <a:t>Εγωκεντρική ενδοβολή</a:t>
            </a:r>
            <a:r>
              <a:rPr lang="en-US"/>
              <a:t>:</a:t>
            </a:r>
            <a:r>
              <a:rPr lang="el-GR"/>
              <a:t> ψυχωτικά συμπτώματα</a:t>
            </a:r>
          </a:p>
          <a:p>
            <a:endParaRPr lang="el-GR"/>
          </a:p>
          <a:p>
            <a:r>
              <a:rPr lang="el-GR"/>
              <a:t>Τουπερεγώ και οι ηθικές γνωστικε΄ς διεργασίες προσωρινά αποκλείονται από τον ψυχισμό. Κάποιοι πείθουν το εαυτότους ότι οι συμπεριφορές αυτές δεν έχουν καμία σχέση με τον πραγμτικό τους εαυτό. Μετατόπιση προς ένα αστερισμό στη δομή του εαυτού με πυρήνες νόησης και συναισθήματςο διαφορετικόυς από τη συνειδητή δομή του. Όχι πιο ωμός, αληθινός ευατός αλλά </a:t>
            </a:r>
          </a:p>
          <a:p>
            <a:r>
              <a:rPr lang="el-GR"/>
              <a:t>αποσχιστική ανωνυμία, εγωκεντρική ενδοβολή, αποσχιστική φαντασία και ελαχιστοποίηση των αρχών. Κλινική εμπειρία</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C7E3F64-6DE0-4212-BE53-40CC2E8BEF90}" type="slidenum">
              <a:rPr lang="el-GR">
                <a:solidFill>
                  <a:prstClr val="black"/>
                </a:solidFill>
              </a:rPr>
              <a:pPr/>
              <a:t>58</a:t>
            </a:fld>
            <a:endParaRPr lang="el-GR">
              <a:solidFill>
                <a:prstClr val="black"/>
              </a:solidFill>
            </a:endParaRPr>
          </a:p>
        </p:txBody>
      </p:sp>
      <p:sp>
        <p:nvSpPr>
          <p:cNvPr id="645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95267583-4855-46D8-989D-9A1A376E6FE0}" type="slidenum">
              <a:rPr lang="el-GR" sz="1200">
                <a:solidFill>
                  <a:prstClr val="black"/>
                </a:solidFill>
              </a:rPr>
              <a:pPr algn="r" fontAlgn="base">
                <a:spcBef>
                  <a:spcPct val="0"/>
                </a:spcBef>
                <a:spcAft>
                  <a:spcPct val="0"/>
                </a:spcAft>
              </a:pPr>
              <a:t>58</a:t>
            </a:fld>
            <a:endParaRPr lang="el-GR" sz="120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p:txBody>
          <a:bodyPr/>
          <a:lstStyle/>
          <a:p>
            <a:r>
              <a:rPr lang="el-GR"/>
              <a:t>Ό</a:t>
            </a:r>
            <a:r>
              <a:rPr lang="el-GR">
                <a:latin typeface="Tahoma" pitchFamily="34" charset="0"/>
              </a:rPr>
              <a:t>(π.χ. άγχος, κατάθλιψη, διαταραχές διαγωγής)</a:t>
            </a:r>
          </a:p>
          <a:p>
            <a:r>
              <a:rPr lang="el-GR">
                <a:latin typeface="Tahoma" pitchFamily="34" charset="0"/>
              </a:rPr>
              <a:t>Οι γονείς φοβούνται, το απαγορεύουν</a:t>
            </a:r>
          </a:p>
          <a:p>
            <a:r>
              <a:rPr lang="el-GR"/>
              <a:t>χι δαιμονοποίηση του διαδικτύου</a:t>
            </a:r>
          </a:p>
          <a:p>
            <a:r>
              <a:rPr lang="el-GR"/>
              <a:t>Μη αποκάλυψη της ταυτότητας,ενημέρωση γονέων και δασκάλων.</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0DC47-1C4D-4D39-842A-D916A8449AFC}" type="slidenum">
              <a:rPr lang="el-GR">
                <a:solidFill>
                  <a:prstClr val="black"/>
                </a:solidFill>
              </a:rPr>
              <a:pPr/>
              <a:t>59</a:t>
            </a:fld>
            <a:endParaRPr lang="el-GR">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l-GR" sz="1800"/>
              <a:t>Δεν υπαρχουν λύσεις, συνταγές, όυτε είναι μόνο ευθύνη των γονιών, όχι ενοχοποίηση τους. Συνεργασία με τα παιδιά και το σχολείο</a:t>
            </a:r>
            <a:r>
              <a:rPr lang="el-GR">
                <a:solidFill>
                  <a:schemeClr val="tx2"/>
                </a:solidFill>
                <a:latin typeface="Calibri" pitchFamily="34" charset="0"/>
              </a:rPr>
              <a:t>.</a:t>
            </a:r>
            <a:r>
              <a:rPr lang="el-GR">
                <a:latin typeface="Calibri" pitchFamily="34" charset="0"/>
              </a:rPr>
              <a:t> Δεν είναι όλες οι επιθετικές συμπεριφορές ίδιες</a:t>
            </a:r>
            <a:r>
              <a:rPr lang="el-GR">
                <a:solidFill>
                  <a:schemeClr val="tx2"/>
                </a:solidFill>
                <a:latin typeface="Calibri" pitchFamily="34" charset="0"/>
              </a:rPr>
              <a:t>Δεν </a:t>
            </a:r>
            <a:r>
              <a:rPr lang="el-GR">
                <a:latin typeface="Calibri" pitchFamily="34" charset="0"/>
              </a:rPr>
              <a:t>αντιδρούμε με </a:t>
            </a:r>
            <a:r>
              <a:rPr lang="el-GR">
                <a:solidFill>
                  <a:schemeClr val="tx2"/>
                </a:solidFill>
                <a:latin typeface="Calibri" pitchFamily="34" charset="0"/>
              </a:rPr>
              <a:t>επιθετικότητα</a:t>
            </a:r>
          </a:p>
          <a:p>
            <a:r>
              <a:rPr lang="el-GR">
                <a:latin typeface="Calibri" pitchFamily="34" charset="0"/>
              </a:rPr>
              <a:t>Παρατηρούμε αν το πρόβλημα εμφανίζεται με ποικίλες </a:t>
            </a:r>
            <a:r>
              <a:rPr lang="el-GR">
                <a:solidFill>
                  <a:schemeClr val="tx2"/>
                </a:solidFill>
                <a:latin typeface="Calibri" pitchFamily="34" charset="0"/>
              </a:rPr>
              <a:t>μορφές</a:t>
            </a:r>
          </a:p>
          <a:p>
            <a:r>
              <a:rPr lang="el-GR">
                <a:latin typeface="Calibri" pitchFamily="34" charset="0"/>
              </a:rPr>
              <a:t>Εξετάζουμε τη συμπεριφορά σε σχέση με </a:t>
            </a:r>
            <a:r>
              <a:rPr lang="el-GR">
                <a:solidFill>
                  <a:schemeClr val="accent1"/>
                </a:solidFill>
                <a:latin typeface="Calibri" pitchFamily="34" charset="0"/>
              </a:rPr>
              <a:t>άλλους παράγοντες</a:t>
            </a:r>
          </a:p>
          <a:p>
            <a:r>
              <a:rPr lang="el-GR">
                <a:latin typeface="Calibri" pitchFamily="34" charset="0"/>
              </a:rPr>
              <a:t>Εξετάζουμε τους παράγοντες σε </a:t>
            </a:r>
            <a:r>
              <a:rPr lang="el-GR">
                <a:solidFill>
                  <a:schemeClr val="tx2"/>
                </a:solidFill>
                <a:latin typeface="Calibri" pitchFamily="34" charset="0"/>
              </a:rPr>
              <a:t>εξελικτική προοπτική</a:t>
            </a:r>
          </a:p>
          <a:p>
            <a:r>
              <a:rPr lang="el-GR">
                <a:latin typeface="Calibri" pitchFamily="34" charset="0"/>
              </a:rPr>
              <a:t>Δεν ξεχνάμε ότι υπάρχει πραγματικός κίνδυνος </a:t>
            </a:r>
            <a:r>
              <a:rPr lang="el-GR">
                <a:solidFill>
                  <a:schemeClr val="tx2"/>
                </a:solidFill>
                <a:latin typeface="Calibri" pitchFamily="34" charset="0"/>
              </a:rPr>
              <a:t>παρερμηνείας</a:t>
            </a:r>
          </a:p>
          <a:p>
            <a:endParaRPr lang="el-GR">
              <a:latin typeface="Calibri" pitchFamily="34" charset="0"/>
            </a:endParaRPr>
          </a:p>
          <a:p>
            <a:endParaRPr lang="el-GR">
              <a:latin typeface="Calibri" pitchFamily="34" charset="0"/>
            </a:endParaRPr>
          </a:p>
          <a:p>
            <a:r>
              <a:rPr lang="el-GR">
                <a:solidFill>
                  <a:schemeClr val="tx2"/>
                </a:solidFill>
                <a:latin typeface="Calibri" pitchFamily="34" charset="0"/>
              </a:rPr>
              <a:t>2. </a:t>
            </a:r>
            <a:r>
              <a:rPr lang="el-GR">
                <a:latin typeface="Calibri" pitchFamily="34" charset="0"/>
              </a:rPr>
              <a:t>Κάθε παιδί/ενήλικας παρεμβαίνει με διαφορετικό τρόπο στις συγκρούσεις-άλλοι μπορούν να τις διαχειριστούν μόνοι τους και άλλοι όχι</a:t>
            </a:r>
          </a:p>
          <a:p>
            <a:endParaRPr lang="el-GR">
              <a:latin typeface="Calibri" pitchFamily="34" charset="0"/>
            </a:endParaRPr>
          </a:p>
          <a:p>
            <a:r>
              <a:rPr lang="el-GR">
                <a:solidFill>
                  <a:schemeClr val="tx2"/>
                </a:solidFill>
                <a:latin typeface="Calibri" pitchFamily="34" charset="0"/>
              </a:rPr>
              <a:t>3</a:t>
            </a:r>
            <a:r>
              <a:rPr lang="el-GR">
                <a:latin typeface="Calibri" pitchFamily="34" charset="0"/>
              </a:rPr>
              <a:t>. Ο</a:t>
            </a:r>
            <a:r>
              <a:rPr lang="el-GR">
                <a:solidFill>
                  <a:schemeClr val="accent1"/>
                </a:solidFill>
                <a:latin typeface="Calibri" pitchFamily="34" charset="0"/>
              </a:rPr>
              <a:t> πιο αποτελεσματικός παράγοντας αποτροπής της θυματοποίησης </a:t>
            </a:r>
            <a:r>
              <a:rPr lang="el-GR">
                <a:latin typeface="Calibri" pitchFamily="34" charset="0"/>
              </a:rPr>
              <a:t>είναι ο</a:t>
            </a:r>
            <a:r>
              <a:rPr lang="el-GR">
                <a:solidFill>
                  <a:schemeClr val="accent1"/>
                </a:solidFill>
                <a:latin typeface="Calibri" pitchFamily="34" charset="0"/>
              </a:rPr>
              <a:t> ενήλικας</a:t>
            </a:r>
          </a:p>
          <a:p>
            <a:endParaRPr lang="el-GR" sz="1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335322-6800-403B-BEE4-0016AB10E856}" type="slidenum">
              <a:rPr lang="el-GR">
                <a:solidFill>
                  <a:prstClr val="black"/>
                </a:solidFill>
              </a:rPr>
              <a:pPr/>
              <a:t>60</a:t>
            </a:fld>
            <a:endParaRPr lang="el-GR">
              <a:solidFill>
                <a:prstClr val="black"/>
              </a:solidFill>
            </a:endParaRPr>
          </a:p>
        </p:txBody>
      </p:sp>
      <p:sp>
        <p:nvSpPr>
          <p:cNvPr id="2355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b"/>
          <a:lstStyle>
            <a:lvl1pPr defTabSz="889000">
              <a:defRPr>
                <a:solidFill>
                  <a:schemeClr val="tx1"/>
                </a:solidFill>
                <a:latin typeface="Arial" pitchFamily="34" charset="0"/>
              </a:defRPr>
            </a:lvl1pPr>
            <a:lvl2pPr marL="722313" indent="-277813" defTabSz="889000">
              <a:defRPr>
                <a:solidFill>
                  <a:schemeClr val="tx1"/>
                </a:solidFill>
                <a:latin typeface="Arial" pitchFamily="34" charset="0"/>
              </a:defRPr>
            </a:lvl2pPr>
            <a:lvl3pPr marL="1109663" indent="-220663" defTabSz="889000">
              <a:defRPr>
                <a:solidFill>
                  <a:schemeClr val="tx1"/>
                </a:solidFill>
                <a:latin typeface="Arial" pitchFamily="34" charset="0"/>
              </a:defRPr>
            </a:lvl3pPr>
            <a:lvl4pPr marL="1554163" indent="-222250" defTabSz="889000">
              <a:defRPr>
                <a:solidFill>
                  <a:schemeClr val="tx1"/>
                </a:solidFill>
                <a:latin typeface="Arial" pitchFamily="34" charset="0"/>
              </a:defRPr>
            </a:lvl4pPr>
            <a:lvl5pPr marL="1998663" indent="-222250" defTabSz="889000">
              <a:defRPr>
                <a:solidFill>
                  <a:schemeClr val="tx1"/>
                </a:solidFill>
                <a:latin typeface="Arial" pitchFamily="34" charset="0"/>
              </a:defRPr>
            </a:lvl5pPr>
            <a:lvl6pPr marL="2455863" indent="-222250" defTabSz="889000" fontAlgn="base">
              <a:spcBef>
                <a:spcPct val="0"/>
              </a:spcBef>
              <a:spcAft>
                <a:spcPct val="0"/>
              </a:spcAft>
              <a:defRPr>
                <a:solidFill>
                  <a:schemeClr val="tx1"/>
                </a:solidFill>
                <a:latin typeface="Arial" pitchFamily="34" charset="0"/>
              </a:defRPr>
            </a:lvl6pPr>
            <a:lvl7pPr marL="2913063" indent="-222250" defTabSz="889000" fontAlgn="base">
              <a:spcBef>
                <a:spcPct val="0"/>
              </a:spcBef>
              <a:spcAft>
                <a:spcPct val="0"/>
              </a:spcAft>
              <a:defRPr>
                <a:solidFill>
                  <a:schemeClr val="tx1"/>
                </a:solidFill>
                <a:latin typeface="Arial" pitchFamily="34" charset="0"/>
              </a:defRPr>
            </a:lvl7pPr>
            <a:lvl8pPr marL="3370263" indent="-222250" defTabSz="889000" fontAlgn="base">
              <a:spcBef>
                <a:spcPct val="0"/>
              </a:spcBef>
              <a:spcAft>
                <a:spcPct val="0"/>
              </a:spcAft>
              <a:defRPr>
                <a:solidFill>
                  <a:schemeClr val="tx1"/>
                </a:solidFill>
                <a:latin typeface="Arial" pitchFamily="34" charset="0"/>
              </a:defRPr>
            </a:lvl8pPr>
            <a:lvl9pPr marL="3827463" indent="-222250" defTabSz="8890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8EDD7F08-090E-4B43-AC74-DE841793D435}" type="slidenum">
              <a:rPr lang="el-GR" sz="1200">
                <a:solidFill>
                  <a:prstClr val="black"/>
                </a:solidFill>
              </a:rPr>
              <a:pPr algn="r" fontAlgn="base">
                <a:spcBef>
                  <a:spcPct val="0"/>
                </a:spcBef>
                <a:spcAft>
                  <a:spcPct val="0"/>
                </a:spcAft>
              </a:pPr>
              <a:t>60</a:t>
            </a:fld>
            <a:endParaRPr lang="el-GR"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p:txBody>
          <a:bodyPr lIns="91428" tIns="45714" rIns="91428" bIns="45714"/>
          <a:lstStyle/>
          <a:p>
            <a:endParaRPr lang="el-GR"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2ABCB-F197-4352-9C86-7B815E2ED240}" type="slidenum">
              <a:rPr lang="el-GR">
                <a:solidFill>
                  <a:prstClr val="black"/>
                </a:solidFill>
              </a:rPr>
              <a:pPr/>
              <a:t>61</a:t>
            </a:fld>
            <a:endParaRPr lang="el-GR">
              <a:solidFill>
                <a:prstClr val="black"/>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a:lnSpc>
                <a:spcPct val="90000"/>
              </a:lnSpc>
            </a:pPr>
            <a:r>
              <a:rPr lang="el-GR"/>
              <a:t>Καθυστερεί να πάει στο σχολείο ή αργεί να επιστρέψει σπίτι</a:t>
            </a:r>
          </a:p>
          <a:p>
            <a:pPr>
              <a:lnSpc>
                <a:spcPct val="90000"/>
              </a:lnSpc>
            </a:pPr>
            <a:r>
              <a:rPr lang="el-GR" sz="1500">
                <a:latin typeface="Calibri" pitchFamily="34" charset="0"/>
              </a:rPr>
              <a:t>Σωματικά συμπτώματα</a:t>
            </a:r>
            <a:r>
              <a:rPr lang="en-US" sz="1500">
                <a:latin typeface="Calibri" pitchFamily="34" charset="0"/>
              </a:rPr>
              <a:t>: </a:t>
            </a:r>
            <a:r>
              <a:rPr lang="el-GR" sz="1500">
                <a:latin typeface="Calibri" pitchFamily="34" charset="0"/>
              </a:rPr>
              <a:t>πονοκέφαλος, πονόκοιλος, διαταραχές στην όρεξη, φαγητό</a:t>
            </a:r>
          </a:p>
          <a:p>
            <a:pPr>
              <a:lnSpc>
                <a:spcPct val="90000"/>
              </a:lnSpc>
            </a:pPr>
            <a:endParaRPr lang="el-GR" sz="1500">
              <a:latin typeface="Calibri" pitchFamily="34" charset="0"/>
            </a:endParaRPr>
          </a:p>
          <a:p>
            <a:pPr>
              <a:lnSpc>
                <a:spcPct val="90000"/>
              </a:lnSpc>
            </a:pPr>
            <a:endParaRPr lang="el-GR"/>
          </a:p>
          <a:p>
            <a:pPr>
              <a:lnSpc>
                <a:spcPct val="90000"/>
              </a:lnSpc>
            </a:pPr>
            <a:r>
              <a:rPr lang="el-GR"/>
              <a:t>Σχεδόν καθημερινά αλλάζει τους δρόμους που επιλέγει κατά τη μετάβασή του από και προς το σχολείο</a:t>
            </a:r>
          </a:p>
          <a:p>
            <a:pPr>
              <a:lnSpc>
                <a:spcPct val="90000"/>
              </a:lnSpc>
            </a:pPr>
            <a:endParaRPr lang="el-GR"/>
          </a:p>
          <a:p>
            <a:pPr>
              <a:lnSpc>
                <a:spcPct val="90000"/>
              </a:lnSpc>
            </a:pPr>
            <a:r>
              <a:rPr lang="el-GR"/>
              <a:t>Σχισμένα και κατεστραμμένα ρούχα</a:t>
            </a:r>
          </a:p>
          <a:p>
            <a:pPr>
              <a:lnSpc>
                <a:spcPct val="90000"/>
              </a:lnSpc>
            </a:pPr>
            <a:endParaRPr lang="el-GR"/>
          </a:p>
          <a:p>
            <a:pPr>
              <a:lnSpc>
                <a:spcPct val="90000"/>
              </a:lnSpc>
            </a:pPr>
            <a:r>
              <a:rPr lang="el-GR"/>
              <a:t>Σημάδια και μελανιές στο σώμα, άλλες ενδείξεις επίθεσης που δε λέει από πού και πώς προήλθαν</a:t>
            </a:r>
          </a:p>
          <a:p>
            <a:pPr>
              <a:lnSpc>
                <a:spcPct val="90000"/>
              </a:lnSpc>
            </a:pPr>
            <a:endParaRPr lang="el-GR"/>
          </a:p>
          <a:p>
            <a:pPr>
              <a:lnSpc>
                <a:spcPct val="90000"/>
              </a:lnSpc>
            </a:pPr>
            <a:r>
              <a:rPr lang="el-GR"/>
              <a:t>Συχνά χάνει τα πράγματά του</a:t>
            </a:r>
          </a:p>
          <a:p>
            <a:pPr>
              <a:lnSpc>
                <a:spcPct val="90000"/>
              </a:lnSpc>
            </a:pPr>
            <a:endParaRPr lang="el-GR"/>
          </a:p>
          <a:p>
            <a:pPr>
              <a:lnSpc>
                <a:spcPct val="90000"/>
              </a:lnSpc>
            </a:pPr>
            <a:r>
              <a:rPr lang="el-GR"/>
              <a:t>Ζητά συχνά χρήματα γιατί έχασε αυτά που του δώσανε</a:t>
            </a:r>
          </a:p>
          <a:p>
            <a:pPr>
              <a:lnSpc>
                <a:spcPct val="90000"/>
              </a:lnSpc>
            </a:pPr>
            <a:endParaRPr lang="el-GR"/>
          </a:p>
          <a:p>
            <a:pPr>
              <a:lnSpc>
                <a:spcPct val="90000"/>
              </a:lnSpc>
            </a:pPr>
            <a:r>
              <a:rPr lang="el-GR"/>
              <a:t>Αρνείται να συμμετέχει σε σχολικές εκδηλώσεις και δραστηριότητες</a:t>
            </a:r>
          </a:p>
          <a:p>
            <a:pPr>
              <a:lnSpc>
                <a:spcPct val="90000"/>
              </a:lnSpc>
            </a:pPr>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25271A-71C1-42F8-89EC-1CF0653FB0CD}" type="slidenum">
              <a:rPr lang="el-GR">
                <a:solidFill>
                  <a:prstClr val="black"/>
                </a:solidFill>
              </a:rPr>
              <a:pPr/>
              <a:t>62</a:t>
            </a:fld>
            <a:endParaRPr lang="el-GR">
              <a:solidFill>
                <a:prstClr val="black"/>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l-GR" sz="1000" b="1">
                <a:latin typeface="Tahoma" pitchFamily="34" charset="0"/>
              </a:rPr>
              <a:t>ΑΝΑΠΤΥΞΗ ΣΥΝΑΙΣΘΗΜΑΤΙΚΩΝ ΔΕΣΜΩΝ ΜΕ ΤΟΥΣ ΑΛΛΟΥΣ</a:t>
            </a:r>
            <a:r>
              <a:rPr lang="el-GR"/>
              <a:t> Εξειδικευμένα ερωτηματολόγια, ή ανοιχτές ερωτήσεις.</a:t>
            </a:r>
          </a:p>
          <a:p>
            <a:r>
              <a:rPr lang="el-GR"/>
              <a:t>Πρόγραμματα πρόληψης σε συνεργασία με σχολικό ψυχολόγο</a:t>
            </a:r>
          </a:p>
          <a:p>
            <a:r>
              <a:rPr lang="el-GR"/>
              <a:t>Πολλές φορές συνδέεται με την εξάρτηση από το διαδίκτυο</a:t>
            </a:r>
          </a:p>
          <a:p>
            <a:r>
              <a:rPr lang="en-US">
                <a:solidFill>
                  <a:schemeClr val="tx2"/>
                </a:solidFill>
                <a:latin typeface="Tahoma" pitchFamily="34" charset="0"/>
              </a:rPr>
              <a:t>M</a:t>
            </a:r>
            <a:r>
              <a:rPr lang="el-GR">
                <a:solidFill>
                  <a:schemeClr val="tx2"/>
                </a:solidFill>
                <a:latin typeface="Tahoma" pitchFamily="34" charset="0"/>
              </a:rPr>
              <a:t>έσα από</a:t>
            </a:r>
            <a:r>
              <a:rPr lang="en-US">
                <a:solidFill>
                  <a:schemeClr val="tx2"/>
                </a:solidFill>
                <a:latin typeface="Tahoma" pitchFamily="34" charset="0"/>
              </a:rPr>
              <a:t>:</a:t>
            </a:r>
            <a:endParaRPr lang="el-GR">
              <a:solidFill>
                <a:schemeClr val="tx2"/>
              </a:solidFill>
              <a:latin typeface="Tahoma" pitchFamily="34" charset="0"/>
            </a:endParaRPr>
          </a:p>
          <a:p>
            <a:r>
              <a:rPr lang="el-GR">
                <a:latin typeface="Tahoma" pitchFamily="34" charset="0"/>
              </a:rPr>
              <a:t>Ευκαιρίες για δραστηριοποίηση</a:t>
            </a:r>
          </a:p>
          <a:p>
            <a:r>
              <a:rPr lang="el-GR">
                <a:latin typeface="Tahoma" pitchFamily="34" charset="0"/>
              </a:rPr>
              <a:t>Ανάπτυξη δεξιοτήτων επίλυσης προβλημάτων</a:t>
            </a:r>
          </a:p>
          <a:p>
            <a:r>
              <a:rPr lang="el-GR">
                <a:latin typeface="Tahoma" pitchFamily="34" charset="0"/>
              </a:rPr>
              <a:t>Αναγνώριση-θετική εκτίμηση από τον περίγυρο για κάθε επιτυχία</a:t>
            </a:r>
          </a:p>
          <a:p>
            <a:r>
              <a:rPr lang="el-GR">
                <a:solidFill>
                  <a:schemeClr val="tx2"/>
                </a:solidFill>
                <a:latin typeface="Tahoma" pitchFamily="34" charset="0"/>
              </a:rPr>
              <a:t>Στόχοι</a:t>
            </a:r>
            <a:r>
              <a:rPr lang="en-US">
                <a:solidFill>
                  <a:schemeClr val="tx2"/>
                </a:solidFill>
                <a:latin typeface="Tahoma" pitchFamily="34" charset="0"/>
              </a:rPr>
              <a:t>:</a:t>
            </a:r>
          </a:p>
          <a:p>
            <a:r>
              <a:rPr lang="el-GR">
                <a:latin typeface="Tahoma" pitchFamily="34" charset="0"/>
              </a:rPr>
              <a:t>Να εκφράζουν λεκτικά τα παιδιά όσα τους συμβαίνουν</a:t>
            </a:r>
          </a:p>
          <a:p>
            <a:r>
              <a:rPr lang="el-GR">
                <a:latin typeface="Tahoma" pitchFamily="34" charset="0"/>
              </a:rPr>
              <a:t>Να αισθάνονται ότι οι γονείς είναι εκεί για να τους ακούσουν </a:t>
            </a:r>
          </a:p>
          <a:p>
            <a:r>
              <a:rPr lang="el-GR">
                <a:latin typeface="Tahoma" pitchFamily="34" charset="0"/>
              </a:rPr>
              <a:t>Να μάθουν να λύνουν προβλήματα, συγκεκριμένες τεχνικές </a:t>
            </a:r>
          </a:p>
          <a:p>
            <a:r>
              <a:rPr lang="el-GR">
                <a:latin typeface="Tahoma" pitchFamily="34" charset="0"/>
              </a:rPr>
              <a:t>Να μάθουν να χρησιμοποιούν εναλλακτικές συμπεριφορές αντί για τη βία</a:t>
            </a:r>
          </a:p>
          <a:p>
            <a:r>
              <a:rPr lang="el-GR">
                <a:latin typeface="Tahoma" pitchFamily="34" charset="0"/>
              </a:rPr>
              <a:t>Να μπαίνουν στη θέση του άλλου</a:t>
            </a:r>
          </a:p>
          <a:p>
            <a:r>
              <a:rPr lang="el-GR">
                <a:latin typeface="Tahoma" pitchFamily="34" charset="0"/>
              </a:rPr>
              <a:t>Να δέχονται τη διαφορετικότητα του άλλου</a:t>
            </a:r>
          </a:p>
          <a:p>
            <a:r>
              <a:rPr lang="el-GR">
                <a:latin typeface="Tahoma" pitchFamily="34" charset="0"/>
              </a:rPr>
              <a:t>Να σέβονται την προσωπικότητα του άλλου</a:t>
            </a:r>
          </a:p>
          <a:p>
            <a:r>
              <a:rPr lang="el-GR">
                <a:latin typeface="Tahoma" pitchFamily="34" charset="0"/>
              </a:rPr>
              <a:t>Να κατανοούν τις προθέσεις του άλλου </a:t>
            </a:r>
            <a:endParaRPr lang="en-US">
              <a:latin typeface="Tahoma" pitchFamily="34" charset="0"/>
            </a:endParaRPr>
          </a:p>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95A3F-AC6A-460F-AC3C-A5C606AF329E}" type="slidenum">
              <a:rPr lang="el-GR">
                <a:solidFill>
                  <a:prstClr val="black"/>
                </a:solidFill>
              </a:rPr>
              <a:pPr/>
              <a:t>63</a:t>
            </a:fld>
            <a:endParaRPr lang="el-GR">
              <a:solidFill>
                <a:prstClr val="black"/>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l-GR"/>
              <a:t>Φισουν φλώρος Ελληνική εταιρεία μελέτης του εθισμού στο διαδίκτυο</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1B799-7574-4D8D-AA56-3E5311047701}" type="slidenum">
              <a:rPr lang="el-GR">
                <a:solidFill>
                  <a:prstClr val="black"/>
                </a:solidFill>
              </a:rPr>
              <a:pPr/>
              <a:t>64</a:t>
            </a:fld>
            <a:endParaRPr lang="el-GR">
              <a:solidFill>
                <a:prstClr val="black"/>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l-GR"/>
              <a:t>Μέσα από ειδικά προγράμματα</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845928-0D2B-46EE-9A14-098C9FC379DD}" type="slidenum">
              <a:rPr lang="el-GR">
                <a:solidFill>
                  <a:prstClr val="black"/>
                </a:solidFill>
              </a:rPr>
              <a:pPr/>
              <a:t>45</a:t>
            </a:fld>
            <a:endParaRPr lang="el-GR">
              <a:solidFill>
                <a:prstClr val="black"/>
              </a:solidFill>
            </a:endParaRPr>
          </a:p>
        </p:txBody>
      </p:sp>
      <p:sp>
        <p:nvSpPr>
          <p:cNvPr id="614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b"/>
          <a:lstStyle>
            <a:lvl1pPr defTabSz="889000">
              <a:defRPr>
                <a:solidFill>
                  <a:schemeClr val="tx1"/>
                </a:solidFill>
                <a:latin typeface="Arial" pitchFamily="34" charset="0"/>
              </a:defRPr>
            </a:lvl1pPr>
            <a:lvl2pPr marL="722313" indent="-277813" defTabSz="889000">
              <a:defRPr>
                <a:solidFill>
                  <a:schemeClr val="tx1"/>
                </a:solidFill>
                <a:latin typeface="Arial" pitchFamily="34" charset="0"/>
              </a:defRPr>
            </a:lvl2pPr>
            <a:lvl3pPr marL="1109663" indent="-220663" defTabSz="889000">
              <a:defRPr>
                <a:solidFill>
                  <a:schemeClr val="tx1"/>
                </a:solidFill>
                <a:latin typeface="Arial" pitchFamily="34" charset="0"/>
              </a:defRPr>
            </a:lvl3pPr>
            <a:lvl4pPr marL="1554163" indent="-222250" defTabSz="889000">
              <a:defRPr>
                <a:solidFill>
                  <a:schemeClr val="tx1"/>
                </a:solidFill>
                <a:latin typeface="Arial" pitchFamily="34" charset="0"/>
              </a:defRPr>
            </a:lvl4pPr>
            <a:lvl5pPr marL="1998663" indent="-222250" defTabSz="889000">
              <a:defRPr>
                <a:solidFill>
                  <a:schemeClr val="tx1"/>
                </a:solidFill>
                <a:latin typeface="Arial" pitchFamily="34" charset="0"/>
              </a:defRPr>
            </a:lvl5pPr>
            <a:lvl6pPr marL="2455863" indent="-222250" defTabSz="889000" fontAlgn="base">
              <a:spcBef>
                <a:spcPct val="0"/>
              </a:spcBef>
              <a:spcAft>
                <a:spcPct val="0"/>
              </a:spcAft>
              <a:defRPr>
                <a:solidFill>
                  <a:schemeClr val="tx1"/>
                </a:solidFill>
                <a:latin typeface="Arial" pitchFamily="34" charset="0"/>
              </a:defRPr>
            </a:lvl6pPr>
            <a:lvl7pPr marL="2913063" indent="-222250" defTabSz="889000" fontAlgn="base">
              <a:spcBef>
                <a:spcPct val="0"/>
              </a:spcBef>
              <a:spcAft>
                <a:spcPct val="0"/>
              </a:spcAft>
              <a:defRPr>
                <a:solidFill>
                  <a:schemeClr val="tx1"/>
                </a:solidFill>
                <a:latin typeface="Arial" pitchFamily="34" charset="0"/>
              </a:defRPr>
            </a:lvl7pPr>
            <a:lvl8pPr marL="3370263" indent="-222250" defTabSz="889000" fontAlgn="base">
              <a:spcBef>
                <a:spcPct val="0"/>
              </a:spcBef>
              <a:spcAft>
                <a:spcPct val="0"/>
              </a:spcAft>
              <a:defRPr>
                <a:solidFill>
                  <a:schemeClr val="tx1"/>
                </a:solidFill>
                <a:latin typeface="Arial" pitchFamily="34" charset="0"/>
              </a:defRPr>
            </a:lvl8pPr>
            <a:lvl9pPr marL="3827463" indent="-222250" defTabSz="8890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41251394-174F-427D-93F9-89CBD0DB5B11}" type="slidenum">
              <a:rPr lang="el-GR" sz="1200">
                <a:solidFill>
                  <a:prstClr val="black"/>
                </a:solidFill>
              </a:rPr>
              <a:pPr algn="r" fontAlgn="base">
                <a:spcBef>
                  <a:spcPct val="0"/>
                </a:spcBef>
                <a:spcAft>
                  <a:spcPct val="0"/>
                </a:spcAft>
              </a:pPr>
              <a:t>45</a:t>
            </a:fld>
            <a:endParaRPr lang="el-GR" sz="1200">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p:txBody>
          <a:bodyPr lIns="91428" tIns="45714" rIns="91428" bIns="45714"/>
          <a:lstStyle/>
          <a:p>
            <a:r>
              <a:rPr lang="el-GR" b="1"/>
              <a:t>«ψηφιακοί αυτόχθονες»</a:t>
            </a:r>
            <a:r>
              <a:rPr lang="en-US" b="1"/>
              <a:t> </a:t>
            </a:r>
            <a:r>
              <a:rPr lang="el-GR" b="1"/>
              <a:t>«ψηφιακοί μετανάστες», </a:t>
            </a:r>
            <a:endParaRPr lang="en-US" b="1"/>
          </a:p>
          <a:p>
            <a:r>
              <a:rPr lang="el-GR" b="1"/>
              <a:t>Τρόπος χρήσης </a:t>
            </a:r>
            <a:endParaRPr lang="en-US" b="1"/>
          </a:p>
          <a:p>
            <a:r>
              <a:rPr lang="el-GR" b="1"/>
              <a:t>Κοινωνική υποστήριξη, ανάπτυξη ταυτότητας, ανάπτυξη διαπροσωπικής νοημοσύνης, κριτικής σκέψης, ψυχαγωγία</a:t>
            </a:r>
            <a:endParaRPr lang="en-US" b="1"/>
          </a:p>
          <a:p>
            <a:r>
              <a:rPr lang="el-GR" b="1"/>
              <a:t>Για τη μελέτη του φαινομένου κρίνεται σκόπιμο να αντρέξει κανείς στη βιβλιογραφία για τον παραδοσιακό εκφοβισμό/θυματοποίηση</a:t>
            </a:r>
          </a:p>
          <a:p>
            <a:endParaRPr lang="en-US"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E2DCE-A076-4834-9028-AEB37355DB91}" type="slidenum">
              <a:rPr lang="el-GR">
                <a:solidFill>
                  <a:prstClr val="black"/>
                </a:solidFill>
              </a:rPr>
              <a:pPr/>
              <a:t>65</a:t>
            </a:fld>
            <a:endParaRPr lang="el-GR">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l-GR"/>
              <a:t>Όχι απαγόρευση της χρήσης, σωστή χρήση</a:t>
            </a:r>
          </a:p>
          <a:p>
            <a:r>
              <a:rPr lang="el-GR"/>
              <a:t>Μ¨εγεθος ομάρων,τάξης</a:t>
            </a:r>
          </a:p>
          <a:p>
            <a:r>
              <a:rPr lang="el-GR"/>
              <a:t>Εργάζονται πολλές ώρες, μέρος ενός ευρύτερου δύσκολου κοινωνικού-οικονομικού συστήματος,κακοπληρωμένοι εκπαιδευτικοί </a:t>
            </a:r>
          </a:p>
          <a:p>
            <a:r>
              <a:rPr lang="el-GR"/>
              <a:t>Κοινές δραστηριότητες, εμπλοκήτων γονιών στη μαθησιακή διαδικασία</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27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6BC0E1D-2C25-4D52-B4A9-675CCAA95589}" type="slidenum">
              <a:rPr lang="el-GR">
                <a:latin typeface="Calibri" pitchFamily="34" charset="0"/>
              </a:rPr>
              <a:pPr fontAlgn="base">
                <a:spcBef>
                  <a:spcPct val="0"/>
                </a:spcBef>
                <a:spcAft>
                  <a:spcPct val="0"/>
                </a:spcAft>
              </a:pPr>
              <a:t>66</a:t>
            </a:fld>
            <a:endParaRPr lang="el-GR">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37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5864BB0-1557-491E-94B0-3A1A8DEB4E4A}" type="slidenum">
              <a:rPr lang="el-GR">
                <a:latin typeface="Calibri" pitchFamily="34" charset="0"/>
              </a:rPr>
              <a:pPr fontAlgn="base">
                <a:spcBef>
                  <a:spcPct val="0"/>
                </a:spcBef>
                <a:spcAft>
                  <a:spcPct val="0"/>
                </a:spcAft>
              </a:pPr>
              <a:t>67</a:t>
            </a:fld>
            <a:endParaRPr lang="el-GR">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48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3C209ED-A533-4F72-B400-FCD37E344413}" type="slidenum">
              <a:rPr lang="el-GR">
                <a:latin typeface="Calibri" pitchFamily="34" charset="0"/>
              </a:rPr>
              <a:pPr fontAlgn="base">
                <a:spcBef>
                  <a:spcPct val="0"/>
                </a:spcBef>
                <a:spcAft>
                  <a:spcPct val="0"/>
                </a:spcAft>
              </a:pPr>
              <a:t>68</a:t>
            </a:fld>
            <a:endParaRPr lang="el-GR">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58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1A4A9E8-C971-4A9D-ACCE-0BC271071AD4}" type="slidenum">
              <a:rPr lang="el-GR">
                <a:latin typeface="Calibri" pitchFamily="34" charset="0"/>
              </a:rPr>
              <a:pPr fontAlgn="base">
                <a:spcBef>
                  <a:spcPct val="0"/>
                </a:spcBef>
                <a:spcAft>
                  <a:spcPct val="0"/>
                </a:spcAft>
              </a:pPr>
              <a:t>69</a:t>
            </a:fld>
            <a:endParaRPr lang="el-GR">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68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62002E7-3BD1-4821-B11A-54A9F93841A8}" type="slidenum">
              <a:rPr lang="el-GR">
                <a:latin typeface="Calibri" pitchFamily="34" charset="0"/>
              </a:rPr>
              <a:pPr fontAlgn="base">
                <a:spcBef>
                  <a:spcPct val="0"/>
                </a:spcBef>
                <a:spcAft>
                  <a:spcPct val="0"/>
                </a:spcAft>
              </a:pPr>
              <a:t>70</a:t>
            </a:fld>
            <a:endParaRPr lang="el-GR">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78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AD36D8E-128C-4B9C-B477-4C6AAAD1B07D}" type="slidenum">
              <a:rPr lang="el-GR">
                <a:latin typeface="Calibri" pitchFamily="34" charset="0"/>
              </a:rPr>
              <a:pPr fontAlgn="base">
                <a:spcBef>
                  <a:spcPct val="0"/>
                </a:spcBef>
                <a:spcAft>
                  <a:spcPct val="0"/>
                </a:spcAft>
              </a:pPr>
              <a:t>71</a:t>
            </a:fld>
            <a:endParaRPr lang="el-GR">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89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19E0175-20CA-4D5E-B303-A178F2FBE4EC}" type="slidenum">
              <a:rPr lang="el-GR">
                <a:latin typeface="Calibri" pitchFamily="34" charset="0"/>
              </a:rPr>
              <a:pPr fontAlgn="base">
                <a:spcBef>
                  <a:spcPct val="0"/>
                </a:spcBef>
                <a:spcAft>
                  <a:spcPct val="0"/>
                </a:spcAft>
              </a:pPr>
              <a:t>72</a:t>
            </a:fld>
            <a:endParaRPr lang="el-GR">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99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1AEAE0A-DC4C-4AB8-8B57-E6AEA472C955}" type="slidenum">
              <a:rPr lang="el-GR">
                <a:latin typeface="Calibri" pitchFamily="34" charset="0"/>
              </a:rPr>
              <a:pPr fontAlgn="base">
                <a:spcBef>
                  <a:spcPct val="0"/>
                </a:spcBef>
                <a:spcAft>
                  <a:spcPct val="0"/>
                </a:spcAft>
              </a:pPr>
              <a:t>73</a:t>
            </a:fld>
            <a:endParaRPr lang="el-GR">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409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B4C34C5-51F2-4CDD-B13E-2647E600FE51}" type="slidenum">
              <a:rPr lang="el-GR">
                <a:latin typeface="Calibri" pitchFamily="34" charset="0"/>
              </a:rPr>
              <a:pPr fontAlgn="base">
                <a:spcBef>
                  <a:spcPct val="0"/>
                </a:spcBef>
                <a:spcAft>
                  <a:spcPct val="0"/>
                </a:spcAft>
              </a:pPr>
              <a:t>74</a:t>
            </a:fld>
            <a:endParaRPr lang="el-GR">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D26F12D-0A3E-461F-9E21-7A009BFE4983}" type="slidenum">
              <a:rPr lang="el-GR">
                <a:solidFill>
                  <a:prstClr val="black"/>
                </a:solidFill>
              </a:rPr>
              <a:pPr/>
              <a:t>46</a:t>
            </a:fld>
            <a:endParaRPr lang="el-GR">
              <a:solidFill>
                <a:prstClr val="black"/>
              </a:solidFill>
            </a:endParaRPr>
          </a:p>
        </p:txBody>
      </p:sp>
      <p:sp>
        <p:nvSpPr>
          <p:cNvPr id="819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AC8D1E0A-CB8C-40B2-A942-DD432F812CFD}" type="slidenum">
              <a:rPr lang="el-GR" sz="1200">
                <a:solidFill>
                  <a:prstClr val="black"/>
                </a:solidFill>
              </a:rPr>
              <a:pPr algn="r" fontAlgn="base">
                <a:spcBef>
                  <a:spcPct val="0"/>
                </a:spcBef>
                <a:spcAft>
                  <a:spcPct val="0"/>
                </a:spcAft>
              </a:pPr>
              <a:t>46</a:t>
            </a:fld>
            <a:endParaRPr lang="el-GR" sz="1200">
              <a:solidFill>
                <a:prstClr val="black"/>
              </a:solidFill>
            </a:endParaRPr>
          </a:p>
        </p:txBody>
      </p:sp>
      <p:sp>
        <p:nvSpPr>
          <p:cNvPr id="8195"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b"/>
          <a:lstStyle>
            <a:lvl1pPr defTabSz="889000">
              <a:defRPr>
                <a:solidFill>
                  <a:schemeClr val="tx1"/>
                </a:solidFill>
                <a:latin typeface="Arial" pitchFamily="34" charset="0"/>
              </a:defRPr>
            </a:lvl1pPr>
            <a:lvl2pPr marL="742950" indent="-285750" defTabSz="889000">
              <a:defRPr>
                <a:solidFill>
                  <a:schemeClr val="tx1"/>
                </a:solidFill>
                <a:latin typeface="Arial" pitchFamily="34" charset="0"/>
              </a:defRPr>
            </a:lvl2pPr>
            <a:lvl3pPr marL="1143000" indent="-228600" defTabSz="889000">
              <a:defRPr>
                <a:solidFill>
                  <a:schemeClr val="tx1"/>
                </a:solidFill>
                <a:latin typeface="Arial" pitchFamily="34" charset="0"/>
              </a:defRPr>
            </a:lvl3pPr>
            <a:lvl4pPr marL="1600200" indent="-228600" defTabSz="889000">
              <a:defRPr>
                <a:solidFill>
                  <a:schemeClr val="tx1"/>
                </a:solidFill>
                <a:latin typeface="Arial" pitchFamily="34" charset="0"/>
              </a:defRPr>
            </a:lvl4pPr>
            <a:lvl5pPr marL="2057400" indent="-228600" defTabSz="889000">
              <a:defRPr>
                <a:solidFill>
                  <a:schemeClr val="tx1"/>
                </a:solidFill>
                <a:latin typeface="Arial" pitchFamily="34" charset="0"/>
              </a:defRPr>
            </a:lvl5pPr>
            <a:lvl6pPr marL="2514600" indent="-228600" defTabSz="889000" fontAlgn="base">
              <a:spcBef>
                <a:spcPct val="0"/>
              </a:spcBef>
              <a:spcAft>
                <a:spcPct val="0"/>
              </a:spcAft>
              <a:defRPr>
                <a:solidFill>
                  <a:schemeClr val="tx1"/>
                </a:solidFill>
                <a:latin typeface="Arial" pitchFamily="34" charset="0"/>
              </a:defRPr>
            </a:lvl6pPr>
            <a:lvl7pPr marL="2971800" indent="-228600" defTabSz="889000" fontAlgn="base">
              <a:spcBef>
                <a:spcPct val="0"/>
              </a:spcBef>
              <a:spcAft>
                <a:spcPct val="0"/>
              </a:spcAft>
              <a:defRPr>
                <a:solidFill>
                  <a:schemeClr val="tx1"/>
                </a:solidFill>
                <a:latin typeface="Arial" pitchFamily="34" charset="0"/>
              </a:defRPr>
            </a:lvl7pPr>
            <a:lvl8pPr marL="3429000" indent="-228600" defTabSz="889000" fontAlgn="base">
              <a:spcBef>
                <a:spcPct val="0"/>
              </a:spcBef>
              <a:spcAft>
                <a:spcPct val="0"/>
              </a:spcAft>
              <a:defRPr>
                <a:solidFill>
                  <a:schemeClr val="tx1"/>
                </a:solidFill>
                <a:latin typeface="Arial" pitchFamily="34" charset="0"/>
              </a:defRPr>
            </a:lvl8pPr>
            <a:lvl9pPr marL="3886200" indent="-228600" defTabSz="8890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1661C76D-B8BA-459E-B568-F61E8A665883}" type="slidenum">
              <a:rPr lang="el-GR" sz="1200">
                <a:solidFill>
                  <a:prstClr val="black"/>
                </a:solidFill>
              </a:rPr>
              <a:pPr algn="r" fontAlgn="base">
                <a:spcBef>
                  <a:spcPct val="0"/>
                </a:spcBef>
                <a:spcAft>
                  <a:spcPct val="0"/>
                </a:spcAft>
              </a:pPr>
              <a:t>46</a:t>
            </a:fld>
            <a:endParaRPr lang="el-GR" sz="1200">
              <a:solidFill>
                <a:prstClr val="black"/>
              </a:solidFill>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p:txBody>
          <a:bodyPr lIns="91428" tIns="45714" rIns="91428" bIns="45714"/>
          <a:lstStyle/>
          <a:p>
            <a:pPr>
              <a:lnSpc>
                <a:spcPct val="80000"/>
              </a:lnSpc>
            </a:pPr>
            <a:r>
              <a:rPr lang="el-GR" sz="900">
                <a:latin typeface="Calibri" pitchFamily="34" charset="0"/>
              </a:rPr>
              <a:t>Ένας μαθητής εκφοβίζεται ή θυματοποιείται όταν δέχεται</a:t>
            </a:r>
            <a:r>
              <a:rPr lang="en-US" sz="900">
                <a:latin typeface="Calibri" pitchFamily="34" charset="0"/>
              </a:rPr>
              <a:t>:</a:t>
            </a:r>
            <a:endParaRPr lang="el-GR" sz="900">
              <a:latin typeface="Calibri" pitchFamily="34" charset="0"/>
            </a:endParaRPr>
          </a:p>
          <a:p>
            <a:pPr>
              <a:lnSpc>
                <a:spcPct val="80000"/>
              </a:lnSpc>
            </a:pPr>
            <a:endParaRPr lang="el-GR" sz="900">
              <a:latin typeface="Calibri" pitchFamily="34" charset="0"/>
            </a:endParaRPr>
          </a:p>
          <a:p>
            <a:pPr>
              <a:lnSpc>
                <a:spcPct val="80000"/>
              </a:lnSpc>
            </a:pPr>
            <a:r>
              <a:rPr lang="el-GR" sz="900">
                <a:solidFill>
                  <a:schemeClr val="tx2"/>
                </a:solidFill>
                <a:latin typeface="Calibri" pitchFamily="34" charset="0"/>
              </a:rPr>
              <a:t>Επανειλημμένα</a:t>
            </a:r>
          </a:p>
          <a:p>
            <a:pPr>
              <a:lnSpc>
                <a:spcPct val="80000"/>
              </a:lnSpc>
            </a:pPr>
            <a:r>
              <a:rPr lang="el-GR" sz="900">
                <a:solidFill>
                  <a:schemeClr val="tx2"/>
                </a:solidFill>
                <a:latin typeface="Calibri" pitchFamily="34" charset="0"/>
              </a:rPr>
              <a:t>Συστηματικά</a:t>
            </a:r>
          </a:p>
          <a:p>
            <a:pPr>
              <a:lnSpc>
                <a:spcPct val="80000"/>
              </a:lnSpc>
            </a:pPr>
            <a:r>
              <a:rPr lang="el-GR" sz="900">
                <a:solidFill>
                  <a:schemeClr val="tx2"/>
                </a:solidFill>
                <a:latin typeface="Calibri" pitchFamily="34" charset="0"/>
              </a:rPr>
              <a:t>Απρόκλητα</a:t>
            </a:r>
          </a:p>
          <a:p>
            <a:pPr>
              <a:lnSpc>
                <a:spcPct val="80000"/>
              </a:lnSpc>
            </a:pPr>
            <a:r>
              <a:rPr lang="el-GR" sz="900">
                <a:solidFill>
                  <a:schemeClr val="tx2"/>
                </a:solidFill>
                <a:latin typeface="Calibri" pitchFamily="34" charset="0"/>
              </a:rPr>
              <a:t>Εσκεμμένα</a:t>
            </a:r>
          </a:p>
          <a:p>
            <a:pPr>
              <a:lnSpc>
                <a:spcPct val="80000"/>
              </a:lnSpc>
            </a:pPr>
            <a:r>
              <a:rPr lang="el-GR" sz="900">
                <a:solidFill>
                  <a:schemeClr val="tx2"/>
                </a:solidFill>
                <a:latin typeface="Calibri" pitchFamily="34" charset="0"/>
              </a:rPr>
              <a:t>Για αρκετά μεγάλο χρονικό διάστημα</a:t>
            </a:r>
          </a:p>
          <a:p>
            <a:pPr>
              <a:lnSpc>
                <a:spcPct val="80000"/>
              </a:lnSpc>
            </a:pPr>
            <a:endParaRPr lang="el-GR" sz="900">
              <a:solidFill>
                <a:schemeClr val="tx2"/>
              </a:solidFill>
              <a:latin typeface="Calibri" pitchFamily="34" charset="0"/>
            </a:endParaRPr>
          </a:p>
          <a:p>
            <a:pPr>
              <a:lnSpc>
                <a:spcPct val="80000"/>
              </a:lnSpc>
            </a:pPr>
            <a:r>
              <a:rPr lang="el-GR" sz="900">
                <a:solidFill>
                  <a:schemeClr val="tx2"/>
                </a:solidFill>
                <a:latin typeface="Calibri" pitchFamily="34" charset="0"/>
              </a:rPr>
              <a:t>   </a:t>
            </a:r>
            <a:r>
              <a:rPr lang="el-GR" sz="900">
                <a:latin typeface="Calibri" pitchFamily="34" charset="0"/>
              </a:rPr>
              <a:t>επιθετικές και βίαιες συμπεριφορές </a:t>
            </a:r>
          </a:p>
          <a:p>
            <a:pPr>
              <a:lnSpc>
                <a:spcPct val="80000"/>
              </a:lnSpc>
            </a:pPr>
            <a:r>
              <a:rPr lang="el-GR" sz="900">
                <a:latin typeface="Calibri" pitchFamily="34" charset="0"/>
              </a:rPr>
              <a:t>   από έναν ή πολλούς συμμαθητές του, </a:t>
            </a:r>
          </a:p>
          <a:p>
            <a:pPr>
              <a:lnSpc>
                <a:spcPct val="80000"/>
              </a:lnSpc>
            </a:pPr>
            <a:r>
              <a:rPr lang="el-GR" sz="900">
                <a:latin typeface="Calibri" pitchFamily="34" charset="0"/>
              </a:rPr>
              <a:t>   με σκοπό</a:t>
            </a:r>
            <a:r>
              <a:rPr lang="el-GR" sz="900" b="1">
                <a:latin typeface="Calibri" pitchFamily="34" charset="0"/>
              </a:rPr>
              <a:t> </a:t>
            </a:r>
          </a:p>
          <a:p>
            <a:pPr>
              <a:lnSpc>
                <a:spcPct val="80000"/>
              </a:lnSpc>
            </a:pPr>
            <a:r>
              <a:rPr lang="el-GR" sz="900">
                <a:latin typeface="Calibri" pitchFamily="34" charset="0"/>
              </a:rPr>
              <a:t>   να του προκαλέσουν </a:t>
            </a:r>
            <a:r>
              <a:rPr lang="el-GR" sz="900">
                <a:solidFill>
                  <a:schemeClr val="tx2"/>
                </a:solidFill>
                <a:latin typeface="Calibri" pitchFamily="34" charset="0"/>
              </a:rPr>
              <a:t>σωματική βλάβη και ψυχικό πόνο</a:t>
            </a:r>
          </a:p>
          <a:p>
            <a:pPr>
              <a:lnSpc>
                <a:spcPct val="80000"/>
              </a:lnSpc>
            </a:pPr>
            <a:r>
              <a:rPr lang="el-GR" sz="900"/>
              <a:t>Ηλεκτρονικός εκφοβισμός, ηλεκτρονική παρενόχληση, </a:t>
            </a:r>
            <a:r>
              <a:rPr lang="en-US" sz="900"/>
              <a:t>on</a:t>
            </a:r>
            <a:r>
              <a:rPr lang="el-GR" sz="900"/>
              <a:t> </a:t>
            </a:r>
            <a:r>
              <a:rPr lang="en-US" sz="900"/>
              <a:t>line</a:t>
            </a:r>
            <a:r>
              <a:rPr lang="el-GR" sz="900"/>
              <a:t> εκφοβισμός</a:t>
            </a:r>
            <a:r>
              <a:rPr lang="en-US" sz="900"/>
              <a:t>, e-</a:t>
            </a:r>
            <a:r>
              <a:rPr lang="el-GR" sz="900"/>
              <a:t>εκφοβισμός, κυβερνο-εκφοβισμός</a:t>
            </a:r>
          </a:p>
          <a:p>
            <a:pPr>
              <a:lnSpc>
                <a:spcPct val="80000"/>
              </a:lnSpc>
            </a:pPr>
            <a:r>
              <a:rPr lang="el-GR" sz="900"/>
              <a:t>Εντός-εκτός σχολείου,</a:t>
            </a:r>
            <a:r>
              <a:rPr lang="en-US" sz="900"/>
              <a:t> </a:t>
            </a:r>
            <a:r>
              <a:rPr lang="el-GR" sz="900"/>
              <a:t>μπορεί άγνωστη η ταυτότητα, προυπόθεση ανισορροπίας θύτη θύματος παραδοσιακού </a:t>
            </a:r>
            <a:r>
              <a:rPr lang="en-US" sz="900"/>
              <a:t>bullying </a:t>
            </a:r>
            <a:r>
              <a:rPr lang="el-GR" sz="900"/>
              <a:t>ανατρέπεται.</a:t>
            </a:r>
          </a:p>
          <a:p>
            <a:pPr>
              <a:lnSpc>
                <a:spcPct val="80000"/>
              </a:lnSpc>
            </a:pPr>
            <a:r>
              <a:rPr lang="el-GR" sz="900"/>
              <a:t>Εννοιολογικός ορισμός</a:t>
            </a:r>
          </a:p>
          <a:p>
            <a:pPr>
              <a:lnSpc>
                <a:spcPct val="80000"/>
              </a:lnSpc>
            </a:pPr>
            <a:r>
              <a:rPr lang="el-GR" sz="900"/>
              <a:t>Λειτουργικός ορισμός</a:t>
            </a:r>
            <a:r>
              <a:rPr lang="en-US" sz="900"/>
              <a:t>: </a:t>
            </a:r>
            <a:r>
              <a:rPr lang="el-GR" sz="900"/>
              <a:t>μορφές </a:t>
            </a:r>
            <a:r>
              <a:rPr lang="en-US" sz="900"/>
              <a:t>flaming</a:t>
            </a:r>
            <a:r>
              <a:rPr lang="el-GR" sz="900"/>
              <a:t>,</a:t>
            </a:r>
            <a:r>
              <a:rPr lang="en-US" sz="900"/>
              <a:t> outing</a:t>
            </a:r>
            <a:r>
              <a:rPr lang="el-GR" sz="900"/>
              <a:t>, </a:t>
            </a:r>
            <a:r>
              <a:rPr lang="en-US" sz="900"/>
              <a:t>happy slapping</a:t>
            </a:r>
            <a:r>
              <a:rPr lang="el-GR" sz="900"/>
              <a:t>…</a:t>
            </a:r>
            <a:endParaRPr lang="en-US" sz="900"/>
          </a:p>
          <a:p>
            <a:pPr>
              <a:lnSpc>
                <a:spcPct val="80000"/>
              </a:lnSpc>
            </a:pPr>
            <a:r>
              <a:rPr lang="en-US" sz="700"/>
              <a:t> A</a:t>
            </a:r>
            <a:r>
              <a:rPr lang="el-GR" sz="700"/>
              <a:t>πό την πρώτη έρευνα του 2000</a:t>
            </a:r>
            <a:r>
              <a:rPr lang="en-US" sz="700"/>
              <a:t> (Filkenhor, Mitchell &amp; Wolack, 2000)</a:t>
            </a:r>
            <a:r>
              <a:rPr lang="el-GR" sz="700"/>
              <a:t> έως τη δεύτερη του 2005</a:t>
            </a:r>
            <a:r>
              <a:rPr lang="en-US" sz="700"/>
              <a:t> (National Clidren’s Home, 2005)</a:t>
            </a:r>
            <a:r>
              <a:rPr lang="el-GR" sz="700"/>
              <a:t> η διαδικτυακή παρενόχληση από τους χρήστες του διαδικτύου ανέβηκε από το 28% στο 48% (</a:t>
            </a:r>
            <a:r>
              <a:rPr lang="en-US" sz="700"/>
              <a:t>Hanewald</a:t>
            </a:r>
            <a:r>
              <a:rPr lang="el-GR" sz="700"/>
              <a:t>, 2008).</a:t>
            </a:r>
            <a:r>
              <a:rPr lang="el-GR" sz="900"/>
              <a:t> </a:t>
            </a:r>
            <a:endParaRPr lang="en-US" sz="900"/>
          </a:p>
          <a:p>
            <a:pPr>
              <a:lnSpc>
                <a:spcPct val="80000"/>
              </a:lnSpc>
            </a:pPr>
            <a:r>
              <a:rPr lang="el-GR" sz="900"/>
              <a:t>Ποικιλία λειτουργικών ορισμών</a:t>
            </a:r>
            <a:endParaRPr lang="en-US" sz="900"/>
          </a:p>
          <a:p>
            <a:pPr>
              <a:lnSpc>
                <a:spcPct val="80000"/>
              </a:lnSpc>
            </a:pPr>
            <a:r>
              <a:rPr lang="el-GR" sz="800" i="1">
                <a:latin typeface="Calibri" pitchFamily="34" charset="0"/>
              </a:rPr>
              <a:t>Ο διαδικτυακός εκφοβισμός, σε σχέση με τον παραδοσιακό…</a:t>
            </a:r>
            <a:endParaRPr lang="en-US" sz="800" i="1">
              <a:latin typeface="Calibri" pitchFamily="34" charset="0"/>
            </a:endParaRPr>
          </a:p>
          <a:p>
            <a:pPr>
              <a:lnSpc>
                <a:spcPct val="80000"/>
              </a:lnSpc>
            </a:pPr>
            <a:endParaRPr lang="en-US" sz="800" i="1">
              <a:latin typeface="Calibri" pitchFamily="34" charset="0"/>
            </a:endParaRPr>
          </a:p>
          <a:p>
            <a:pPr>
              <a:lnSpc>
                <a:spcPct val="80000"/>
              </a:lnSpc>
            </a:pPr>
            <a:r>
              <a:rPr lang="el-GR" sz="800">
                <a:latin typeface="Calibri" pitchFamily="34" charset="0"/>
              </a:rPr>
              <a:t>Συμβαίνει Οπουδήποτε (όχι μόνο στο σχολείο)</a:t>
            </a:r>
          </a:p>
          <a:p>
            <a:pPr>
              <a:lnSpc>
                <a:spcPct val="80000"/>
              </a:lnSpc>
            </a:pPr>
            <a:endParaRPr lang="el-GR" sz="800">
              <a:latin typeface="Calibri" pitchFamily="34" charset="0"/>
            </a:endParaRPr>
          </a:p>
          <a:p>
            <a:pPr>
              <a:lnSpc>
                <a:spcPct val="80000"/>
              </a:lnSpc>
            </a:pPr>
            <a:r>
              <a:rPr lang="el-GR" sz="800">
                <a:latin typeface="Calibri" pitchFamily="34" charset="0"/>
              </a:rPr>
              <a:t>Έχει την τάση να αυξάνεται</a:t>
            </a:r>
          </a:p>
          <a:p>
            <a:pPr>
              <a:lnSpc>
                <a:spcPct val="80000"/>
              </a:lnSpc>
            </a:pPr>
            <a:endParaRPr lang="el-GR" sz="800">
              <a:latin typeface="Calibri" pitchFamily="34" charset="0"/>
            </a:endParaRPr>
          </a:p>
          <a:p>
            <a:pPr>
              <a:lnSpc>
                <a:spcPct val="80000"/>
              </a:lnSpc>
            </a:pPr>
            <a:r>
              <a:rPr lang="el-GR" sz="800">
                <a:latin typeface="Calibri" pitchFamily="34" charset="0"/>
              </a:rPr>
              <a:t>Συμβαίνει σε πλαίσια </a:t>
            </a:r>
            <a:r>
              <a:rPr lang="el-GR" sz="800">
                <a:solidFill>
                  <a:schemeClr val="accent1"/>
                </a:solidFill>
                <a:latin typeface="Calibri" pitchFamily="34" charset="0"/>
              </a:rPr>
              <a:t>ανωνυμίας</a:t>
            </a:r>
          </a:p>
          <a:p>
            <a:pPr>
              <a:lnSpc>
                <a:spcPct val="80000"/>
              </a:lnSpc>
            </a:pPr>
            <a:endParaRPr lang="el-GR" sz="800">
              <a:solidFill>
                <a:schemeClr val="accent1"/>
              </a:solidFill>
              <a:latin typeface="Calibri" pitchFamily="34" charset="0"/>
            </a:endParaRPr>
          </a:p>
          <a:p>
            <a:pPr>
              <a:lnSpc>
                <a:spcPct val="80000"/>
              </a:lnSpc>
            </a:pPr>
            <a:r>
              <a:rPr lang="el-GR" sz="800">
                <a:latin typeface="Calibri" pitchFamily="34" charset="0"/>
              </a:rPr>
              <a:t>Εξαπλώνεται με υψηλότερη ταχύτητα</a:t>
            </a:r>
          </a:p>
          <a:p>
            <a:pPr>
              <a:lnSpc>
                <a:spcPct val="80000"/>
              </a:lnSpc>
            </a:pPr>
            <a:endParaRPr lang="el-GR" sz="800">
              <a:latin typeface="Calibri" pitchFamily="34" charset="0"/>
            </a:endParaRPr>
          </a:p>
          <a:p>
            <a:pPr>
              <a:lnSpc>
                <a:spcPct val="80000"/>
              </a:lnSpc>
            </a:pPr>
            <a:r>
              <a:rPr lang="el-GR" sz="800">
                <a:latin typeface="Calibri" pitchFamily="34" charset="0"/>
              </a:rPr>
              <a:t>Πιο σαδιστικός</a:t>
            </a:r>
          </a:p>
          <a:p>
            <a:pPr>
              <a:lnSpc>
                <a:spcPct val="80000"/>
              </a:lnSpc>
            </a:pPr>
            <a:endParaRPr lang="el-GR" sz="800">
              <a:latin typeface="Calibri" pitchFamily="34" charset="0"/>
            </a:endParaRPr>
          </a:p>
          <a:p>
            <a:pPr>
              <a:lnSpc>
                <a:spcPct val="80000"/>
              </a:lnSpc>
            </a:pPr>
            <a:r>
              <a:rPr lang="el-GR" sz="800">
                <a:latin typeface="Calibri" pitchFamily="34" charset="0"/>
              </a:rPr>
              <a:t>Υψηλότερα επίπεδα άρσης αναστολών (αίσθηση του θύτη πως είναι αόρατος</a:t>
            </a:r>
            <a:r>
              <a:rPr lang="en-US" sz="800">
                <a:latin typeface="Calibri" pitchFamily="34" charset="0"/>
              </a:rPr>
              <a:t>, </a:t>
            </a:r>
            <a:r>
              <a:rPr lang="el-GR" sz="800">
                <a:latin typeface="Calibri" pitchFamily="34" charset="0"/>
              </a:rPr>
              <a:t>αποπροσωποποίηση)</a:t>
            </a:r>
          </a:p>
          <a:p>
            <a:pPr>
              <a:lnSpc>
                <a:spcPct val="80000"/>
              </a:lnSpc>
            </a:pPr>
            <a:endParaRPr lang="el-GR" sz="800">
              <a:latin typeface="Calibri" pitchFamily="34" charset="0"/>
            </a:endParaRPr>
          </a:p>
          <a:p>
            <a:pPr>
              <a:lnSpc>
                <a:spcPct val="80000"/>
              </a:lnSpc>
            </a:pPr>
            <a:r>
              <a:rPr lang="el-GR" sz="800">
                <a:latin typeface="Calibri" pitchFamily="34" charset="0"/>
              </a:rPr>
              <a:t>Έχει μεγαλύτερο αντίκτυπο στο θύμα</a:t>
            </a:r>
          </a:p>
          <a:p>
            <a:pPr>
              <a:lnSpc>
                <a:spcPct val="80000"/>
              </a:lnSpc>
            </a:pPr>
            <a:endParaRPr lang="el-GR" sz="800">
              <a:latin typeface="Calibri" pitchFamily="34" charset="0"/>
            </a:endParaRPr>
          </a:p>
          <a:p>
            <a:pPr>
              <a:lnSpc>
                <a:spcPct val="80000"/>
              </a:lnSpc>
            </a:pPr>
            <a:r>
              <a:rPr lang="el-GR" sz="800">
                <a:latin typeface="Calibri" pitchFamily="34" charset="0"/>
              </a:rPr>
              <a:t>Έχει ως θύματα συχνότερα τα κορίτσια</a:t>
            </a:r>
          </a:p>
          <a:p>
            <a:pPr>
              <a:lnSpc>
                <a:spcPct val="80000"/>
              </a:lnSpc>
            </a:pPr>
            <a:endParaRPr lang="el-GR" sz="800">
              <a:latin typeface="Calibri" pitchFamily="34" charset="0"/>
            </a:endParaRPr>
          </a:p>
          <a:p>
            <a:pPr>
              <a:lnSpc>
                <a:spcPct val="80000"/>
              </a:lnSpc>
            </a:pPr>
            <a:r>
              <a:rPr lang="el-GR" sz="800">
                <a:latin typeface="Calibri" pitchFamily="34" charset="0"/>
              </a:rPr>
              <a:t>Εμπλέκει τους παρατηρητές ως θύτες και δεν τους αφήνει αμέτοχους.</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419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7881E29-EC1A-4E42-BC16-E9F71C102900}" type="slidenum">
              <a:rPr lang="el-GR">
                <a:latin typeface="Calibri" pitchFamily="34" charset="0"/>
              </a:rPr>
              <a:pPr fontAlgn="base">
                <a:spcBef>
                  <a:spcPct val="0"/>
                </a:spcBef>
                <a:spcAft>
                  <a:spcPct val="0"/>
                </a:spcAft>
              </a:pPr>
              <a:t>75</a:t>
            </a:fld>
            <a:endParaRPr lang="el-GR">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430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5D91942-25F0-454B-B3B6-7B2F4A08E9FF}" type="slidenum">
              <a:rPr lang="el-GR">
                <a:latin typeface="Calibri" pitchFamily="34" charset="0"/>
              </a:rPr>
              <a:pPr fontAlgn="base">
                <a:spcBef>
                  <a:spcPct val="0"/>
                </a:spcBef>
                <a:spcAft>
                  <a:spcPct val="0"/>
                </a:spcAft>
              </a:pPr>
              <a:t>76</a:t>
            </a:fld>
            <a:endParaRPr lang="el-GR">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440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F6E7009-BD68-4C12-B06D-F68F54A8042C}" type="slidenum">
              <a:rPr lang="el-GR">
                <a:latin typeface="Calibri" pitchFamily="34" charset="0"/>
              </a:rPr>
              <a:pPr fontAlgn="base">
                <a:spcBef>
                  <a:spcPct val="0"/>
                </a:spcBef>
                <a:spcAft>
                  <a:spcPct val="0"/>
                </a:spcAft>
              </a:pPr>
              <a:t>77</a:t>
            </a:fld>
            <a:endParaRPr lang="el-GR">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450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6FD3056-C4AE-444C-94F8-F80EF6A3584E}" type="slidenum">
              <a:rPr lang="el-GR">
                <a:latin typeface="Calibri" pitchFamily="34" charset="0"/>
              </a:rPr>
              <a:pPr fontAlgn="base">
                <a:spcBef>
                  <a:spcPct val="0"/>
                </a:spcBef>
                <a:spcAft>
                  <a:spcPct val="0"/>
                </a:spcAft>
              </a:pPr>
              <a:t>78</a:t>
            </a:fld>
            <a:endParaRPr lang="el-GR">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460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75B4DAA-37A1-4D69-8BBD-13DCEC03EDEE}" type="slidenum">
              <a:rPr lang="el-GR">
                <a:latin typeface="Calibri" pitchFamily="34" charset="0"/>
              </a:rPr>
              <a:pPr fontAlgn="base">
                <a:spcBef>
                  <a:spcPct val="0"/>
                </a:spcBef>
                <a:spcAft>
                  <a:spcPct val="0"/>
                </a:spcAft>
              </a:pPr>
              <a:t>79</a:t>
            </a:fld>
            <a:endParaRPr lang="el-GR">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471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5A3A119-BF95-498B-9684-90143C2E667D}" type="slidenum">
              <a:rPr lang="el-GR">
                <a:latin typeface="Calibri" pitchFamily="34" charset="0"/>
              </a:rPr>
              <a:pPr fontAlgn="base">
                <a:spcBef>
                  <a:spcPct val="0"/>
                </a:spcBef>
                <a:spcAft>
                  <a:spcPct val="0"/>
                </a:spcAft>
              </a:pPr>
              <a:t>80</a:t>
            </a:fld>
            <a:endParaRPr lang="el-GR">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481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F1552C8-E728-442F-AC9F-03111C32D1EE}" type="slidenum">
              <a:rPr lang="el-GR">
                <a:latin typeface="Calibri" pitchFamily="34" charset="0"/>
              </a:rPr>
              <a:pPr fontAlgn="base">
                <a:spcBef>
                  <a:spcPct val="0"/>
                </a:spcBef>
                <a:spcAft>
                  <a:spcPct val="0"/>
                </a:spcAft>
              </a:pPr>
              <a:t>81</a:t>
            </a:fld>
            <a:endParaRPr lang="el-GR">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491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64E1226-EF81-4587-8225-91AF95A20480}" type="slidenum">
              <a:rPr lang="el-GR">
                <a:latin typeface="Calibri" pitchFamily="34" charset="0"/>
              </a:rPr>
              <a:pPr fontAlgn="base">
                <a:spcBef>
                  <a:spcPct val="0"/>
                </a:spcBef>
                <a:spcAft>
                  <a:spcPct val="0"/>
                </a:spcAft>
              </a:pPr>
              <a:t>82</a:t>
            </a:fld>
            <a:endParaRPr lang="el-GR">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501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A6DE3EA-B14A-4601-979F-8CA988084501}" type="slidenum">
              <a:rPr lang="el-GR">
                <a:latin typeface="Calibri" pitchFamily="34" charset="0"/>
              </a:rPr>
              <a:pPr fontAlgn="base">
                <a:spcBef>
                  <a:spcPct val="0"/>
                </a:spcBef>
                <a:spcAft>
                  <a:spcPct val="0"/>
                </a:spcAft>
              </a:pPr>
              <a:t>83</a:t>
            </a:fld>
            <a:endParaRPr lang="el-GR">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512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5D4C88E-E919-43E8-A584-AAB9F1A77587}" type="slidenum">
              <a:rPr lang="el-GR">
                <a:latin typeface="Calibri" pitchFamily="34" charset="0"/>
              </a:rPr>
              <a:pPr fontAlgn="base">
                <a:spcBef>
                  <a:spcPct val="0"/>
                </a:spcBef>
                <a:spcAft>
                  <a:spcPct val="0"/>
                </a:spcAft>
              </a:pPr>
              <a:t>84</a:t>
            </a:fld>
            <a:endParaRPr lang="el-GR">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46AF5-C57F-4BD9-B3A0-E4393B7DA095}" type="slidenum">
              <a:rPr lang="el-GR">
                <a:solidFill>
                  <a:prstClr val="black"/>
                </a:solidFill>
              </a:rPr>
              <a:pPr/>
              <a:t>47</a:t>
            </a:fld>
            <a:endParaRPr lang="el-GR">
              <a:solidFill>
                <a:prstClr val="black"/>
              </a:solidFill>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a:lnSpc>
                <a:spcPct val="90000"/>
              </a:lnSpc>
            </a:pPr>
            <a:r>
              <a:rPr lang="el-GR"/>
              <a:t>Μπορεί να εμπλακούν παιδιά και ενήλικες από όλο τον κόσμο. Έτσι, ακόμα και ένα θύμα στην πραγματική ζωή, με περιορισμένη κοινωνική ισχύ, μπορεί να μετατραπεί σε θύτη.Η Οι διαδικτυακές επικοινωνίες μπορεί να είναι ιδιαίτερα σαδιστικές Οι επιθετικές μορφές επικοινωνίας μπορεί να συμβούν 24 ώρες το 24ωρο.Υψηλά επίπεδα άρσης αναστολών: Οι θύτες τείνουν να κάνουν στο διαδίκτυο ο,τι δε θα έκαναν στην πραγματική ζωή.Αποπροσωποποίηση Οι συνέπειες των ίδιων των πράξεων τους αποδίδονται σε προσωπεία ή διαδικτυακά </a:t>
            </a:r>
            <a:r>
              <a:rPr lang="en-US"/>
              <a:t>avatars</a:t>
            </a:r>
            <a:endParaRPr lang="el-GR"/>
          </a:p>
          <a:p>
            <a:pPr>
              <a:lnSpc>
                <a:spcPct val="90000"/>
              </a:lnSpc>
            </a:pPr>
            <a:r>
              <a:rPr lang="el-GR"/>
              <a:t>θύτεςΕμπλέκονται μόνο οι μαθητές της τάξης και του σχολείου.Γενικά, μόνο ο θύτης, οι συμμαθητές και το θύμα  μπορεί να γίνουν επιθετικοίΗ συχνότητά του έχει την τάση να μειώνεταιΟι θύτες είναι συμμαθητές, τους οποίους γνωρίζει το θύμα. Οι εκφοβιστικές πράξεις γνωστοποιούνται σε άλλους μαθητές του σχολείου όπου συνέβησαν τα περιστατικά ή σε φίλους που φοιτούν σε  άλλα γειτονικά σχολεία Ο εκφοβισμός σπάνια λαμβάνει σαδιστική μορφή, εκτός από τις περιπτώσεις νεανικής εγκληματικότηταςΟι εκφοβιστικές συμπεριφορές μπορεί  να συμβούν κατά τη διάρκεια της παραμονής στο σχολείο ή στη διαδρομή σπίτι-σχολείο, σχολείο-σπίτι. Μέτρια Επίπεδα άρσης αναστολών εξαιτίας της δυναμικής της ομάδας της σχολικής τάξης.Η ανάγκη του θύτη να κυριαρχεί στις διαπροσωπικές σχέσεις τον κάνει ορατό. Παρουσία απτής ανατροφοδότησης εκ μέρους του θύματος, στην οποία ο θύτης δε δίνει σημασία. Συνειδητοποίηση αλλά ψυχρή επίγνωση.Αποποίηση ευθυνών«Αστειευόμαστε», «Δε φταίω εγώ»Ο αντίκτυπος στο θύμα είναι μικρότερος.Πρωταρχικοί στόχοι τα αγόριαΟι μάρτυρες μένουν παθητικοί ως θεατές</a:t>
            </a:r>
          </a:p>
          <a:p>
            <a:pPr>
              <a:lnSpc>
                <a:spcPct val="90000"/>
              </a:lnSpc>
            </a:pPr>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522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324EBC0-C0F3-4442-9BFC-69C27779AF93}" type="slidenum">
              <a:rPr lang="el-GR">
                <a:latin typeface="Calibri" pitchFamily="34" charset="0"/>
              </a:rPr>
              <a:pPr fontAlgn="base">
                <a:spcBef>
                  <a:spcPct val="0"/>
                </a:spcBef>
                <a:spcAft>
                  <a:spcPct val="0"/>
                </a:spcAft>
              </a:pPr>
              <a:t>85</a:t>
            </a:fld>
            <a:endParaRPr lang="el-GR">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532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8909BEF-ECE7-4937-8E23-D4C650236F79}" type="slidenum">
              <a:rPr lang="el-GR">
                <a:latin typeface="Calibri" pitchFamily="34" charset="0"/>
              </a:rPr>
              <a:pPr fontAlgn="base">
                <a:spcBef>
                  <a:spcPct val="0"/>
                </a:spcBef>
                <a:spcAft>
                  <a:spcPct val="0"/>
                </a:spcAft>
              </a:pPr>
              <a:t>86</a:t>
            </a:fld>
            <a:endParaRPr lang="el-GR">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542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C556A23-EE18-499F-BE6F-C0F005AB2794}" type="slidenum">
              <a:rPr lang="el-GR">
                <a:latin typeface="Calibri" pitchFamily="34" charset="0"/>
              </a:rPr>
              <a:pPr fontAlgn="base">
                <a:spcBef>
                  <a:spcPct val="0"/>
                </a:spcBef>
                <a:spcAft>
                  <a:spcPct val="0"/>
                </a:spcAft>
              </a:pPr>
              <a:t>87</a:t>
            </a:fld>
            <a:endParaRPr lang="el-GR">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553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618B55C-90FB-4646-B02E-8D291BB3AA6E}" type="slidenum">
              <a:rPr lang="el-GR">
                <a:latin typeface="Calibri" pitchFamily="34" charset="0"/>
              </a:rPr>
              <a:pPr fontAlgn="base">
                <a:spcBef>
                  <a:spcPct val="0"/>
                </a:spcBef>
                <a:spcAft>
                  <a:spcPct val="0"/>
                </a:spcAft>
              </a:pPr>
              <a:t>88</a:t>
            </a:fld>
            <a:endParaRPr lang="el-GR">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563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F42BADE-7ED4-4F7F-8F41-B3930E8A6058}" type="slidenum">
              <a:rPr lang="el-GR">
                <a:latin typeface="Calibri" pitchFamily="34" charset="0"/>
              </a:rPr>
              <a:pPr fontAlgn="base">
                <a:spcBef>
                  <a:spcPct val="0"/>
                </a:spcBef>
                <a:spcAft>
                  <a:spcPct val="0"/>
                </a:spcAft>
              </a:pPr>
              <a:t>89</a:t>
            </a:fld>
            <a:endParaRPr lang="el-GR">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573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B3AEF88-0CD6-4492-BEED-D356BD2FD85E}" type="slidenum">
              <a:rPr lang="el-GR">
                <a:latin typeface="Calibri" pitchFamily="34" charset="0"/>
              </a:rPr>
              <a:pPr fontAlgn="base">
                <a:spcBef>
                  <a:spcPct val="0"/>
                </a:spcBef>
                <a:spcAft>
                  <a:spcPct val="0"/>
                </a:spcAft>
              </a:pPr>
              <a:t>90</a:t>
            </a:fld>
            <a:endParaRPr lang="el-GR">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583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1DA06EA-132D-4B56-A98C-84C193472E8F}" type="slidenum">
              <a:rPr lang="el-GR">
                <a:latin typeface="Calibri" pitchFamily="34" charset="0"/>
              </a:rPr>
              <a:pPr fontAlgn="base">
                <a:spcBef>
                  <a:spcPct val="0"/>
                </a:spcBef>
                <a:spcAft>
                  <a:spcPct val="0"/>
                </a:spcAft>
              </a:pPr>
              <a:t>91</a:t>
            </a:fld>
            <a:endParaRPr lang="el-GR">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F60BA27-38D8-4B35-9A68-A10E23B3A5B6}" type="slidenum">
              <a:rPr lang="el-GR">
                <a:solidFill>
                  <a:prstClr val="black"/>
                </a:solidFill>
              </a:rPr>
              <a:pPr/>
              <a:t>48</a:t>
            </a:fld>
            <a:endParaRPr lang="el-GR">
              <a:solidFill>
                <a:prstClr val="black"/>
              </a:solidFill>
            </a:endParaRPr>
          </a:p>
        </p:txBody>
      </p:sp>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l-GR"/>
              <a:t>2009 Γκουντσίδου</a:t>
            </a:r>
          </a:p>
          <a:p>
            <a:r>
              <a:rPr lang="el-GR"/>
              <a:t>Για </a:t>
            </a:r>
            <a:r>
              <a:rPr lang="en-US"/>
              <a:t>bullying </a:t>
            </a:r>
            <a:r>
              <a:rPr lang="el-GR"/>
              <a:t>αυξητική τάση φαινομένου 10-20</a:t>
            </a:r>
            <a:r>
              <a:rPr lang="en-US"/>
              <a:t>%</a:t>
            </a:r>
            <a:r>
              <a:rPr lang="el-GR"/>
              <a:t> </a:t>
            </a:r>
          </a:p>
        </p:txBody>
      </p:sp>
      <p:sp>
        <p:nvSpPr>
          <p:cNvPr id="12292"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E1A7ABAF-3042-413B-AB5E-032B850946DA}" type="slidenum">
              <a:rPr lang="el-GR" sz="1200">
                <a:solidFill>
                  <a:prstClr val="black"/>
                </a:solidFill>
              </a:rPr>
              <a:pPr algn="r" fontAlgn="base">
                <a:spcBef>
                  <a:spcPct val="0"/>
                </a:spcBef>
                <a:spcAft>
                  <a:spcPct val="0"/>
                </a:spcAft>
              </a:pPr>
              <a:t>48</a:t>
            </a:fld>
            <a:endParaRPr lang="el-GR"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8D5E2-0005-4713-B8C8-BC105AC29E77}" type="slidenum">
              <a:rPr lang="el-GR">
                <a:solidFill>
                  <a:prstClr val="black"/>
                </a:solidFill>
              </a:rPr>
              <a:pPr/>
              <a:t>49</a:t>
            </a:fld>
            <a:endParaRPr lang="el-GR">
              <a:solidFill>
                <a:prstClr val="black"/>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pPr>
              <a:lnSpc>
                <a:spcPct val="80000"/>
              </a:lnSpc>
            </a:pPr>
            <a:r>
              <a:rPr lang="el-GR" sz="800"/>
              <a:t>Φαίνεται να υπάρχει σχέση μεταξύ των διαφόρων ειδών και του προτιμούμενου ηλεκτρονικού περιβάλλοντος για τον κάθε ένα, αλλά είναι αναγκαία η περαιτέρω μελέτη για πιο συγκεκριμένους συσχετισμούς.</a:t>
            </a:r>
          </a:p>
          <a:p>
            <a:pPr>
              <a:lnSpc>
                <a:spcPct val="80000"/>
              </a:lnSpc>
            </a:pPr>
            <a:r>
              <a:rPr lang="el-GR" sz="800" i="1"/>
              <a:t>Αποστολή Υβριστικών Μηνυμάτων (</a:t>
            </a:r>
            <a:r>
              <a:rPr lang="en-GB" sz="800" i="1"/>
              <a:t>Flaming</a:t>
            </a:r>
            <a:r>
              <a:rPr lang="el-GR" sz="800" i="1"/>
              <a:t>)</a:t>
            </a:r>
            <a:endParaRPr lang="el-GR" sz="800" b="1"/>
          </a:p>
          <a:p>
            <a:pPr>
              <a:lnSpc>
                <a:spcPct val="80000"/>
              </a:lnSpc>
            </a:pPr>
            <a:r>
              <a:rPr lang="el-GR" sz="800"/>
              <a:t> </a:t>
            </a:r>
            <a:r>
              <a:rPr lang="el-GR" sz="800" i="1"/>
              <a:t> </a:t>
            </a:r>
            <a:r>
              <a:rPr lang="el-GR" sz="800"/>
              <a:t>Η αποστολή θυμωμένων, αγενών, χυδαίων μηνυμάτων μέσω ηλεκτρονικού ταχυδρομείου ή άλλου τρόπου ανταλλαγής γραπτών μηνυμάτων (Φισούν &amp; Φλώρος, 2009).</a:t>
            </a:r>
            <a:r>
              <a:rPr lang="el-GR" sz="800" b="1"/>
              <a:t> </a:t>
            </a:r>
            <a:r>
              <a:rPr lang="el-GR" sz="800"/>
              <a:t>Θύτης και θύμα έχουν την ίδια δύναμη, μπορεί να μην συναναστρέφονται στην πραγματική ζωή και αντιμετωπίζει ο ένας τον άλλον «επί ίσοις όροις», για μια περιορισμένη διάρκεια κοινής διαδικτυακής δραστηριότητας. Ας σημειωθεί πως κατά τη συμμετοχή σε διαδικτυακή συζήτηση (κυρίως τα κορίτσια) ή σε αλληλεπιδραστικά βιντεοπαιχνίδια (κυρίως τα αγόρια), πολλοί έφηβοι και προέφηβοι «διασκεδάζουν» μέσα από την ανταλλαγή αμοιβαίων προσβολών (</a:t>
            </a:r>
            <a:r>
              <a:rPr lang="en-US" sz="800"/>
              <a:t>Pinna</a:t>
            </a:r>
            <a:r>
              <a:rPr lang="el-GR" sz="800"/>
              <a:t>, </a:t>
            </a:r>
            <a:r>
              <a:rPr lang="en-US" sz="800"/>
              <a:t>Pisano</a:t>
            </a:r>
            <a:r>
              <a:rPr lang="el-GR" sz="800"/>
              <a:t> &amp; </a:t>
            </a:r>
            <a:r>
              <a:rPr lang="en-US" sz="800"/>
              <a:t>Saturno</a:t>
            </a:r>
            <a:r>
              <a:rPr lang="el-GR" sz="800"/>
              <a:t>, 2009). Για το είδος αυτό εναλλακτικά χρησιμοποιείται και ο όρος  “</a:t>
            </a:r>
            <a:r>
              <a:rPr lang="en-US" sz="800"/>
              <a:t>text war</a:t>
            </a:r>
            <a:r>
              <a:rPr lang="el-GR" sz="800"/>
              <a:t>” (http://www.madata.gr/index.php/diafora/child-family/advices/34773.html, 2009).</a:t>
            </a:r>
          </a:p>
          <a:p>
            <a:pPr>
              <a:lnSpc>
                <a:spcPct val="80000"/>
              </a:lnSpc>
            </a:pPr>
            <a:r>
              <a:rPr lang="el-GR" sz="800" i="1"/>
              <a:t>Παρενόχληση μέσω Διαδικτύου</a:t>
            </a:r>
            <a:endParaRPr lang="el-GR" sz="800" b="1"/>
          </a:p>
          <a:p>
            <a:pPr>
              <a:lnSpc>
                <a:spcPct val="80000"/>
              </a:lnSpc>
            </a:pPr>
            <a:r>
              <a:rPr lang="el-GR" sz="800" i="1"/>
              <a:t> </a:t>
            </a:r>
            <a:r>
              <a:rPr lang="el-GR" sz="800"/>
              <a:t>Επανειλημμένη αποστολή προσβλητικών μηνυμάτων μέσω ηλεκτρονικού ταχυδρομείου ή άλλου τρόπου ανταλλαγής γραπτών μηνυμάτων σε ένα άτομο.</a:t>
            </a:r>
            <a:r>
              <a:rPr lang="el-GR" sz="800" b="1"/>
              <a:t> </a:t>
            </a:r>
            <a:r>
              <a:rPr lang="el-GR" sz="800"/>
              <a:t>Επιπρόσθετα, κυρίως από τα κορίτσια χρησιμοποιούνται το spyware για τον έλεγχο τον κινήσεων του θύματος στο διαδίκτυο και τα βωβά τηλεφωνήματα (Pinna, Pisano &amp; Saturno, 2009).</a:t>
            </a:r>
            <a:endParaRPr lang="el-GR" sz="800" b="1"/>
          </a:p>
          <a:p>
            <a:pPr>
              <a:lnSpc>
                <a:spcPct val="80000"/>
              </a:lnSpc>
            </a:pPr>
            <a:r>
              <a:rPr lang="el-GR" sz="800" i="1"/>
              <a:t>Διαδικτυακή Καταδίωξη (</a:t>
            </a:r>
            <a:r>
              <a:rPr lang="en-US" sz="800" i="1"/>
              <a:t>Cyberstalking</a:t>
            </a:r>
            <a:r>
              <a:rPr lang="el-GR" sz="800" i="1"/>
              <a:t>)</a:t>
            </a:r>
            <a:endParaRPr lang="el-GR" sz="800" b="1"/>
          </a:p>
          <a:p>
            <a:pPr>
              <a:lnSpc>
                <a:spcPct val="80000"/>
              </a:lnSpc>
            </a:pPr>
            <a:r>
              <a:rPr lang="el-GR" sz="800" i="1"/>
              <a:t> </a:t>
            </a:r>
            <a:r>
              <a:rPr lang="el-GR" sz="800"/>
              <a:t>Παρακολούθηση μέσω διαδικτύου η οποία περιλαμβάνει απειλές για πρόκληση βλάβης ή είναι εξαιρετικά εκφοβιστική. Η παρενόχληση γίνεται ιδιαίτερα επίμονη και ταπεινωτική και το θύμα αρχίζει να φοβάται για τη σωματική του ασφάλεια. Κυρίως συμβαίνει σε περιπτώσεις έντονα συγκρουσιακών σχέσεων ή διακοπής αισθηματικών σχέσεων (</a:t>
            </a:r>
            <a:r>
              <a:rPr lang="en-US" sz="800"/>
              <a:t>Pinna</a:t>
            </a:r>
            <a:r>
              <a:rPr lang="el-GR" sz="800"/>
              <a:t>, </a:t>
            </a:r>
            <a:r>
              <a:rPr lang="en-US" sz="800"/>
              <a:t>Pisano</a:t>
            </a:r>
            <a:r>
              <a:rPr lang="el-GR" sz="800"/>
              <a:t> &amp; </a:t>
            </a:r>
            <a:r>
              <a:rPr lang="en-US" sz="800"/>
              <a:t>Saturno</a:t>
            </a:r>
            <a:r>
              <a:rPr lang="el-GR" sz="800"/>
              <a:t>, 2009).</a:t>
            </a:r>
            <a:endParaRPr lang="el-GR" sz="800" b="1"/>
          </a:p>
          <a:p>
            <a:pPr>
              <a:lnSpc>
                <a:spcPct val="80000"/>
              </a:lnSpc>
            </a:pPr>
            <a:r>
              <a:rPr lang="el-GR" sz="800" i="1"/>
              <a:t>Δυσφήμιση</a:t>
            </a:r>
            <a:r>
              <a:rPr lang="en-GB" sz="800" i="1"/>
              <a:t>/</a:t>
            </a:r>
            <a:r>
              <a:rPr lang="el-GR" sz="800" i="1"/>
              <a:t>Αμαύρωση</a:t>
            </a:r>
            <a:r>
              <a:rPr lang="en-GB" sz="800" i="1"/>
              <a:t> </a:t>
            </a:r>
            <a:r>
              <a:rPr lang="el-GR" sz="800" i="1"/>
              <a:t>Υπόληψης</a:t>
            </a:r>
            <a:r>
              <a:rPr lang="en-GB" sz="800" i="1"/>
              <a:t> (</a:t>
            </a:r>
            <a:r>
              <a:rPr lang="en-US" sz="800" i="1"/>
              <a:t>Denigration</a:t>
            </a:r>
            <a:r>
              <a:rPr lang="en-GB" sz="800" i="1"/>
              <a:t> - </a:t>
            </a:r>
            <a:r>
              <a:rPr lang="en-US" sz="800" i="1"/>
              <a:t>Put</a:t>
            </a:r>
            <a:r>
              <a:rPr lang="en-GB" sz="800" i="1"/>
              <a:t>-</a:t>
            </a:r>
            <a:r>
              <a:rPr lang="en-US" sz="800" i="1"/>
              <a:t>downs</a:t>
            </a:r>
            <a:r>
              <a:rPr lang="en-GB" sz="800" i="1"/>
              <a:t>)</a:t>
            </a:r>
            <a:endParaRPr lang="el-GR" sz="800" b="1"/>
          </a:p>
          <a:p>
            <a:pPr>
              <a:lnSpc>
                <a:spcPct val="80000"/>
              </a:lnSpc>
            </a:pPr>
            <a:r>
              <a:rPr lang="el-GR" sz="800"/>
              <a:t>Αποστολή βλαβερών αναληθών ή σκληρών δηλώσεων για ένα άτομο σε άλλους ή δημοσίευση τέτοιου υλικού στο διαδίκτυο. Σε αντίθεση με την </a:t>
            </a:r>
            <a:r>
              <a:rPr lang="el-GR" sz="800" i="1"/>
              <a:t>παρενόχληση μέσω διαδικτύου</a:t>
            </a:r>
            <a:r>
              <a:rPr lang="el-GR" sz="800"/>
              <a:t>, η προσβλητική δραστηριότητα του θύτη με πρόθεση να βλάψει τη φήμη και το φιλικό δίκτυο ενός συνομηλίκου, μπορεί να περιοριστεί σε μία μόνο πράξη (π.χ. δημοσίευση στο διαδίκτυο μιας επεξεργασμένης φωτογραφίας ενός συμμαθητή με σκοπό τη γελοιοποίηση, διεξαγωγή μιας ψηφοφορίας στο διαδίκτυο με σκοπό την υποτίμηση μιας συμμαθήτριας, διάδοση πορνογραφικού υλικού για διασυρμό της πρώην κοπέλας). Η συμπεριφορά αυτή είναι ικανή να προκαλέσει, με την, όχι απαραίτητα ηθελημένη, ενεργό συνεισφορά των άλλων χρηστών του διαδικτύου, μη προβλέψιμα. αποτελέσματα (</a:t>
            </a:r>
            <a:r>
              <a:rPr lang="en-US" sz="800"/>
              <a:t>Pinna</a:t>
            </a:r>
            <a:r>
              <a:rPr lang="el-GR" sz="800"/>
              <a:t>, </a:t>
            </a:r>
            <a:r>
              <a:rPr lang="en-US" sz="800"/>
              <a:t>Pisano</a:t>
            </a:r>
            <a:r>
              <a:rPr lang="el-GR" sz="800"/>
              <a:t> &amp; </a:t>
            </a:r>
            <a:r>
              <a:rPr lang="en-US" sz="800"/>
              <a:t>Saturno</a:t>
            </a:r>
            <a:r>
              <a:rPr lang="el-GR" sz="800"/>
              <a:t>, 2009).</a:t>
            </a:r>
          </a:p>
          <a:p>
            <a:pPr>
              <a:lnSpc>
                <a:spcPct val="80000"/>
              </a:lnSpc>
            </a:pPr>
            <a:r>
              <a:rPr lang="el-GR" sz="800" i="1"/>
              <a:t>Μεταμφίεση (</a:t>
            </a:r>
            <a:r>
              <a:rPr lang="en-US" sz="800" i="1"/>
              <a:t>Masquerade</a:t>
            </a:r>
            <a:r>
              <a:rPr lang="el-GR" sz="800" i="1"/>
              <a:t>) / Υπόδυση άλλου (</a:t>
            </a:r>
            <a:r>
              <a:rPr lang="en-US" sz="800" i="1"/>
              <a:t>Impersonation</a:t>
            </a:r>
            <a:r>
              <a:rPr lang="el-GR" sz="800" i="1"/>
              <a:t>)</a:t>
            </a:r>
            <a:endParaRPr lang="el-GR" sz="800" b="1"/>
          </a:p>
          <a:p>
            <a:pPr>
              <a:lnSpc>
                <a:spcPct val="80000"/>
              </a:lnSpc>
            </a:pPr>
            <a:r>
              <a:rPr lang="en-US" sz="800"/>
              <a:t> </a:t>
            </a:r>
            <a:r>
              <a:rPr lang="el-GR" sz="800"/>
              <a:t>Προσποίηση του να είναι κανείς κάποιος άλλος και αποστολή ή δημοσίευση υλικού που κάνει το άτομο να φαίνεται κακό. Για παράδειγμα, ένας μαθητής μπορεί να κλέψει το λογαριασμό κάποιου είτε επειδή απέκτησε με τη συγκατάθεσή του τον κωδικό πρόσβασης, είτε γιατί πέτυχε με τα κατάλληλα προγράμματα να τον αποσπάσει. Ύστερα, επιδιώκει να προσποιηθεί πως είναι αυτό το άτομο για να στείλει μηνύματα, με σκοπό να σκιαγραφήσει μία αρνητική εικόνα του, να του δημιουργήσει προβλήματα ή να το θέσει σε κίνδυνο, βλάπτοντας τη φήμη του ή τις φιλίες του (</a:t>
            </a:r>
            <a:r>
              <a:rPr lang="en-US" sz="800"/>
              <a:t>Pinna</a:t>
            </a:r>
            <a:r>
              <a:rPr lang="el-GR" sz="800"/>
              <a:t>, </a:t>
            </a:r>
            <a:r>
              <a:rPr lang="en-US" sz="800"/>
              <a:t>Pisano</a:t>
            </a:r>
            <a:r>
              <a:rPr lang="el-GR" sz="800"/>
              <a:t> &amp; </a:t>
            </a:r>
            <a:r>
              <a:rPr lang="en-US" sz="800"/>
              <a:t>Saturno</a:t>
            </a:r>
            <a:r>
              <a:rPr lang="el-GR" sz="800"/>
              <a:t>, 2009. </a:t>
            </a:r>
            <a:r>
              <a:rPr lang="en-US" sz="800"/>
              <a:t>Misha</a:t>
            </a:r>
            <a:r>
              <a:rPr lang="el-GR" sz="800"/>
              <a:t>, </a:t>
            </a:r>
            <a:r>
              <a:rPr lang="en-US" sz="800"/>
              <a:t>Sainni</a:t>
            </a:r>
            <a:r>
              <a:rPr lang="el-GR" sz="800"/>
              <a:t> &amp; </a:t>
            </a:r>
            <a:r>
              <a:rPr lang="en-US" sz="800"/>
              <a:t>Solomon</a:t>
            </a:r>
            <a:r>
              <a:rPr lang="el-GR" sz="800"/>
              <a:t>, 2009). </a:t>
            </a:r>
            <a:r>
              <a:rPr lang="el-GR" sz="800" i="1"/>
              <a:t>Διασυρμός (</a:t>
            </a:r>
            <a:r>
              <a:rPr lang="en-US" sz="800" i="1"/>
              <a:t>Outing</a:t>
            </a:r>
            <a:r>
              <a:rPr lang="el-GR" sz="800" i="1"/>
              <a:t>)</a:t>
            </a:r>
            <a:endParaRPr lang="el-GR" sz="800" b="1"/>
          </a:p>
          <a:p>
            <a:pPr>
              <a:lnSpc>
                <a:spcPct val="80000"/>
              </a:lnSpc>
            </a:pPr>
            <a:r>
              <a:rPr lang="el-GR" sz="800"/>
              <a:t>Αποστολή ή δημοσίευση υλικού για ένα άτομο, το οποίο  αποκαλύπτει ευαίσθητες ιδιωτικές ή αποτροπιαστικές πληροφορίες, συμπεριλαμβανομένης της προώθησης ιδιωτικών μηνυμάτων ή εικόνων και της δημοσιοποίησης προσωπικών στοιχείων που αφορούν τη σεξουαλική προτίμηση (</a:t>
            </a:r>
            <a:r>
              <a:rPr lang="en-US" sz="800"/>
              <a:t>Pinna</a:t>
            </a:r>
            <a:r>
              <a:rPr lang="el-GR" sz="800"/>
              <a:t>, </a:t>
            </a:r>
            <a:r>
              <a:rPr lang="en-US" sz="800"/>
              <a:t>Pisano</a:t>
            </a:r>
            <a:r>
              <a:rPr lang="el-GR" sz="800"/>
              <a:t> &amp; </a:t>
            </a:r>
            <a:r>
              <a:rPr lang="en-US" sz="800"/>
              <a:t>Saturno</a:t>
            </a:r>
            <a:r>
              <a:rPr lang="el-GR" sz="800"/>
              <a:t>, 2009. http://www.madata.gr/index.php/diafora/child-family/advices/34773.html,2009).     Φαίνεται πως, σε σχέση με τη δυσφήμιση/αμαύρωση υπόληψης, το περιεχόμενο του δημοσιευμένου υλικού δεν περιλαμβάνει μόνο κακεντρεχή σχόλια αλλά  έχει πιο παραβιαστικό για την ιδιωτική ζωή του ατόμου χαρακτήρα, εξαιτίας των πιο λεπτομερών αναφορών. Επιπρόσθετα, η πηγή του υλικού ή των πληροφοριών που δημοσιοποιούνται είναι το ίδιο το θύμα. </a:t>
            </a:r>
          </a:p>
          <a:p>
            <a:pPr algn="ctr">
              <a:lnSpc>
                <a:spcPct val="80000"/>
              </a:lnSpc>
              <a:spcBef>
                <a:spcPct val="0"/>
              </a:spcBef>
            </a:pPr>
            <a:endParaRPr lang="el-GR" sz="800"/>
          </a:p>
          <a:p>
            <a:pPr>
              <a:lnSpc>
                <a:spcPct val="80000"/>
              </a:lnSpc>
            </a:pPr>
            <a:endParaRPr lang="el-GR"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A20F6-BC30-41E5-AB56-F004619A5CCD}" type="slidenum">
              <a:rPr lang="el-GR">
                <a:solidFill>
                  <a:prstClr val="black"/>
                </a:solidFill>
              </a:rPr>
              <a:pPr/>
              <a:t>50</a:t>
            </a:fld>
            <a:endParaRPr lang="el-GR">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a:lnSpc>
                <a:spcPct val="80000"/>
              </a:lnSpc>
            </a:pPr>
            <a:r>
              <a:rPr lang="el-GR" sz="800" i="1"/>
              <a:t>Βιντεοσκόπηση ή Λήψη Φωτογραφιών με τη χρήση της κάμερας του κινητού (Ηappy slapping) </a:t>
            </a:r>
            <a:endParaRPr lang="el-GR" sz="800" b="1"/>
          </a:p>
          <a:p>
            <a:pPr>
              <a:lnSpc>
                <a:spcPct val="80000"/>
              </a:lnSpc>
            </a:pPr>
            <a:r>
              <a:rPr lang="el-GR" sz="800"/>
              <a:t>Πρόκειται για μια εγκληματικής μορφής συμπεριφορά που έχει τις απαρχές της στην πραγματική ζωή (ένα παιδί ή μια ομάδα παιδιών πειράζουν ή δέρνουν ένα συνομήλικο ενώ άλλοι απαθανατίζουν την πράξη με την κάμερα του κινητού τηλεφώνου), και η οποία μπορεί να συνεχιστεί, με διαφορετικά χαρακτηριστικά στο διαδίκτυο (http://www.madata.gr/index.php/diafora/child-family/advices/34773.html,2009). Οι εικόνες δημοσιεύονται και κοινοποιούνται στους χρήστες, οι οποίοι μπορούν να τις σχολιάσουν και, συχνά, να επακολουθήσει ψηφοφορία. Τελικά εκλέγεται το προτιμώμενο ή το πιο διασκεδαστικό βίντεο (). Επίσης, οι φωτογραφίες  είναι πιθανό να υποστούν επεξεργασία, ώστε το εικονιζόμενο άτομο να παρουσιαστεί να συμμετέχει σε ταπεινωτικές στάσεις ή καταστάσεις (</a:t>
            </a:r>
            <a:r>
              <a:rPr lang="en-US" sz="800"/>
              <a:t>Hinduja</a:t>
            </a:r>
            <a:r>
              <a:rPr lang="el-GR" sz="800"/>
              <a:t> &amp; </a:t>
            </a:r>
            <a:r>
              <a:rPr lang="en-US" sz="800"/>
              <a:t>Patchin</a:t>
            </a:r>
            <a:r>
              <a:rPr lang="el-GR" sz="800"/>
              <a:t>, 2009). Η διαφορά με τα προαναφερθέντα παρεμφερή είδη διαδικτυακού εκφοβισμού/θυματοποίησης έγκειται στην αποκλειστική χρήση του οπτικοακουστικού υλικού. </a:t>
            </a:r>
          </a:p>
          <a:p>
            <a:pPr>
              <a:lnSpc>
                <a:spcPct val="80000"/>
              </a:lnSpc>
            </a:pPr>
            <a:r>
              <a:rPr lang="el-GR" sz="800" i="1"/>
              <a:t>Αποκλεισμός </a:t>
            </a:r>
            <a:endParaRPr lang="el-GR" sz="800"/>
          </a:p>
          <a:p>
            <a:pPr>
              <a:lnSpc>
                <a:spcPct val="80000"/>
              </a:lnSpc>
            </a:pPr>
            <a:r>
              <a:rPr lang="el-GR" sz="800"/>
              <a:t>Σκληρός, ηθελημένος αποκλεισμός κάποιου από μια διαδικτυακή ομάδα (λίστα φίλων) ή από άλλα περιβάλλοντα τα οποία προστατεύονται  από κωδικό πρόσβασης. Χρησιμοποιείται συχνά ο όρος </a:t>
            </a:r>
            <a:r>
              <a:rPr lang="en-US" sz="800"/>
              <a:t>Ban</a:t>
            </a:r>
            <a:r>
              <a:rPr lang="el-GR" sz="800"/>
              <a:t>.</a:t>
            </a:r>
          </a:p>
          <a:p>
            <a:pPr>
              <a:lnSpc>
                <a:spcPct val="80000"/>
              </a:lnSpc>
            </a:pPr>
            <a:r>
              <a:rPr lang="el-GR" sz="800" i="1"/>
              <a:t>Αποκλεισμός </a:t>
            </a:r>
            <a:endParaRPr lang="el-GR" sz="800"/>
          </a:p>
          <a:p>
            <a:pPr>
              <a:lnSpc>
                <a:spcPct val="80000"/>
              </a:lnSpc>
            </a:pPr>
            <a:r>
              <a:rPr lang="el-GR" sz="800"/>
              <a:t>Σκληρός, ηθελημένος αποκλεισμός κάποιου από μια διαδικτυακή ομάδα (λίστα φίλων) ή από άλλα περιβάλλοντα τα οποία προστατεύονται  από κωδικό πρόσβασης. Χρησιμοποιείται συχνά ο όρος </a:t>
            </a:r>
            <a:r>
              <a:rPr lang="en-US" sz="800"/>
              <a:t>Ban</a:t>
            </a:r>
            <a:r>
              <a:rPr lang="el-GR" sz="800"/>
              <a:t>. </a:t>
            </a:r>
            <a:r>
              <a:rPr lang="el-GR" sz="800" i="1"/>
              <a:t>Βομβαρδισμός</a:t>
            </a:r>
            <a:endParaRPr lang="el-GR" sz="800" b="1"/>
          </a:p>
          <a:p>
            <a:pPr>
              <a:lnSpc>
                <a:spcPct val="80000"/>
              </a:lnSpc>
            </a:pPr>
            <a:r>
              <a:rPr lang="el-GR" sz="800"/>
              <a:t>Χρήση ενός αυτ</a:t>
            </a:r>
            <a:r>
              <a:rPr lang="en-US" sz="800"/>
              <a:t>o</a:t>
            </a:r>
            <a:r>
              <a:rPr lang="el-GR" sz="800"/>
              <a:t>ματοποιημένου προγράμματος, με σκοπό την κατάρρευση του συστήματος που υποστηρίζει το ηλεκτρονικό ταχυδρομείο του θύματος. Η αποστολή χιλιάδων ταυτόχρονων μηνυμάτων μπλοκάρει το λογαριασμό του ηλεκτρονικού ταχυδρομείου (</a:t>
            </a:r>
            <a:r>
              <a:rPr lang="en-GB" sz="800"/>
              <a:t>Burgess</a:t>
            </a:r>
            <a:r>
              <a:rPr lang="el-GR" sz="800"/>
              <a:t>-</a:t>
            </a:r>
            <a:r>
              <a:rPr lang="en-GB" sz="800"/>
              <a:t>Proctor</a:t>
            </a:r>
            <a:r>
              <a:rPr lang="el-GR" sz="800"/>
              <a:t>, </a:t>
            </a:r>
            <a:r>
              <a:rPr lang="en-GB" sz="800"/>
              <a:t>Patchin</a:t>
            </a:r>
            <a:r>
              <a:rPr lang="el-GR" sz="800"/>
              <a:t>, &amp; </a:t>
            </a:r>
            <a:r>
              <a:rPr lang="en-GB" sz="800"/>
              <a:t>Hinduja</a:t>
            </a:r>
            <a:r>
              <a:rPr lang="el-GR" sz="800"/>
              <a:t>, 2008, όπως αναφέρουν οι </a:t>
            </a:r>
            <a:r>
              <a:rPr lang="en-US" sz="800"/>
              <a:t>Calvete</a:t>
            </a:r>
            <a:r>
              <a:rPr lang="el-GR" sz="800"/>
              <a:t>, </a:t>
            </a:r>
            <a:r>
              <a:rPr lang="en-US" sz="800"/>
              <a:t>Orue</a:t>
            </a:r>
            <a:r>
              <a:rPr lang="el-GR" sz="800"/>
              <a:t>, κ.α., 2009).</a:t>
            </a:r>
            <a:endParaRPr lang="el-GR" sz="800" b="1"/>
          </a:p>
          <a:p>
            <a:pPr>
              <a:lnSpc>
                <a:spcPct val="80000"/>
              </a:lnSpc>
            </a:pPr>
            <a:r>
              <a:rPr lang="el-GR" sz="800"/>
              <a:t>Μετά την αναφορά σε κάθε μορφή διαδικτυακού εκφοβισμού/θυματοποίησης θεωρείται χρήσιμο να σημειωθεί πως πολλές φορές η διαφοροποίηση μεταξύ των  μορφών δεν είναι σαφής, αφού οι συμπεριφορές που αντιστοιχούν σε κάθε είδος είναι δυνατό να αλληλοεπικαλύπτονται. </a:t>
            </a:r>
          </a:p>
          <a:p>
            <a:pPr>
              <a:lnSpc>
                <a:spcPct val="80000"/>
              </a:lnSpc>
            </a:pPr>
            <a:endParaRPr lang="el-GR" sz="800"/>
          </a:p>
          <a:p>
            <a:pPr>
              <a:lnSpc>
                <a:spcPct val="80000"/>
              </a:lnSpc>
            </a:pPr>
            <a:r>
              <a:rPr lang="el-GR" sz="800"/>
              <a:t>Στα </a:t>
            </a:r>
            <a:r>
              <a:rPr lang="en-US" sz="800"/>
              <a:t>chat rooms</a:t>
            </a:r>
            <a:r>
              <a:rPr lang="el-GR" sz="800"/>
              <a:t> για παράδειγμα, βρέθηκε πως υπάρχει πιθανότητα 19% για έκθεση εφήβων  σε αρνητικά σχόλια για τη φυλή τους, ενώ το 69% του δείγματος ανέφερε συνδιαλλαγές στο διαδίκτυο με ρατσιστικό περιεχόμενο (</a:t>
            </a:r>
            <a:r>
              <a:rPr lang="en-GB" sz="800"/>
              <a:t>Tynes</a:t>
            </a:r>
            <a:r>
              <a:rPr lang="el-GR" sz="800"/>
              <a:t>, </a:t>
            </a:r>
            <a:r>
              <a:rPr lang="en-GB" sz="800"/>
              <a:t>Giant et al</a:t>
            </a:r>
            <a:r>
              <a:rPr lang="el-GR" sz="800"/>
              <a:t>, 2008).</a:t>
            </a:r>
          </a:p>
          <a:p>
            <a:pPr>
              <a:lnSpc>
                <a:spcPct val="80000"/>
              </a:lnSpc>
            </a:pPr>
            <a:r>
              <a:rPr lang="en-US" sz="800">
                <a:latin typeface="Calibri" pitchFamily="34" charset="0"/>
              </a:rPr>
              <a:t>2010:</a:t>
            </a:r>
          </a:p>
          <a:p>
            <a:pPr>
              <a:lnSpc>
                <a:spcPct val="80000"/>
              </a:lnSpc>
            </a:pPr>
            <a:r>
              <a:rPr lang="el-GR" sz="800">
                <a:latin typeface="Calibri" pitchFamily="34" charset="0"/>
              </a:rPr>
              <a:t>κείμενο (14%), </a:t>
            </a:r>
          </a:p>
          <a:p>
            <a:pPr>
              <a:lnSpc>
                <a:spcPct val="80000"/>
              </a:lnSpc>
            </a:pPr>
            <a:r>
              <a:rPr lang="el-GR" sz="800">
                <a:latin typeface="Calibri" pitchFamily="34" charset="0"/>
              </a:rPr>
              <a:t>chat rooms (5%) και τα ηλεκτρονικά μηνύματα ( 4%).</a:t>
            </a:r>
          </a:p>
          <a:p>
            <a:pPr>
              <a:lnSpc>
                <a:spcPct val="80000"/>
              </a:lnSpc>
            </a:pPr>
            <a:r>
              <a:rPr lang="el-GR" sz="800">
                <a:latin typeface="Calibri" pitchFamily="34" charset="0"/>
              </a:rPr>
              <a:t>ανταλλαγή άμεσων γραπτών μηνυμάτων. </a:t>
            </a:r>
          </a:p>
          <a:p>
            <a:pPr>
              <a:lnSpc>
                <a:spcPct val="80000"/>
              </a:lnSpc>
            </a:pPr>
            <a:r>
              <a:rPr lang="el-GR" sz="800">
                <a:latin typeface="Calibri" pitchFamily="34" charset="0"/>
              </a:rPr>
              <a:t>η εφαρμογή η χρήση της οποίας είναι πιο πιθανό να οδηγήσει σε διαδικτυακό εκφοβισμό/θυματοποίηση </a:t>
            </a:r>
          </a:p>
          <a:p>
            <a:pPr>
              <a:lnSpc>
                <a:spcPct val="80000"/>
              </a:lnSpc>
            </a:pPr>
            <a:endParaRPr lang="el-GR"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8EC8BC-9D56-4E26-A5E1-5A960C3CA29A}" type="slidenum">
              <a:rPr lang="el-GR">
                <a:solidFill>
                  <a:prstClr val="black"/>
                </a:solidFill>
              </a:rPr>
              <a:pPr/>
              <a:t>51</a:t>
            </a:fld>
            <a:endParaRPr lang="el-GR">
              <a:solidFill>
                <a:prstClr val="black"/>
              </a:solidFill>
            </a:endParaRPr>
          </a:p>
        </p:txBody>
      </p:sp>
      <p:sp>
        <p:nvSpPr>
          <p:cNvPr id="184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b"/>
          <a:lstStyle>
            <a:lvl1pPr defTabSz="889000">
              <a:defRPr>
                <a:solidFill>
                  <a:schemeClr val="tx1"/>
                </a:solidFill>
                <a:latin typeface="Arial" pitchFamily="34" charset="0"/>
              </a:defRPr>
            </a:lvl1pPr>
            <a:lvl2pPr marL="722313" indent="-277813" defTabSz="889000">
              <a:defRPr>
                <a:solidFill>
                  <a:schemeClr val="tx1"/>
                </a:solidFill>
                <a:latin typeface="Arial" pitchFamily="34" charset="0"/>
              </a:defRPr>
            </a:lvl2pPr>
            <a:lvl3pPr marL="1109663" indent="-220663" defTabSz="889000">
              <a:defRPr>
                <a:solidFill>
                  <a:schemeClr val="tx1"/>
                </a:solidFill>
                <a:latin typeface="Arial" pitchFamily="34" charset="0"/>
              </a:defRPr>
            </a:lvl3pPr>
            <a:lvl4pPr marL="1554163" indent="-222250" defTabSz="889000">
              <a:defRPr>
                <a:solidFill>
                  <a:schemeClr val="tx1"/>
                </a:solidFill>
                <a:latin typeface="Arial" pitchFamily="34" charset="0"/>
              </a:defRPr>
            </a:lvl4pPr>
            <a:lvl5pPr marL="1998663" indent="-222250" defTabSz="889000">
              <a:defRPr>
                <a:solidFill>
                  <a:schemeClr val="tx1"/>
                </a:solidFill>
                <a:latin typeface="Arial" pitchFamily="34" charset="0"/>
              </a:defRPr>
            </a:lvl5pPr>
            <a:lvl6pPr marL="2455863" indent="-222250" defTabSz="889000" fontAlgn="base">
              <a:spcBef>
                <a:spcPct val="0"/>
              </a:spcBef>
              <a:spcAft>
                <a:spcPct val="0"/>
              </a:spcAft>
              <a:defRPr>
                <a:solidFill>
                  <a:schemeClr val="tx1"/>
                </a:solidFill>
                <a:latin typeface="Arial" pitchFamily="34" charset="0"/>
              </a:defRPr>
            </a:lvl6pPr>
            <a:lvl7pPr marL="2913063" indent="-222250" defTabSz="889000" fontAlgn="base">
              <a:spcBef>
                <a:spcPct val="0"/>
              </a:spcBef>
              <a:spcAft>
                <a:spcPct val="0"/>
              </a:spcAft>
              <a:defRPr>
                <a:solidFill>
                  <a:schemeClr val="tx1"/>
                </a:solidFill>
                <a:latin typeface="Arial" pitchFamily="34" charset="0"/>
              </a:defRPr>
            </a:lvl7pPr>
            <a:lvl8pPr marL="3370263" indent="-222250" defTabSz="889000" fontAlgn="base">
              <a:spcBef>
                <a:spcPct val="0"/>
              </a:spcBef>
              <a:spcAft>
                <a:spcPct val="0"/>
              </a:spcAft>
              <a:defRPr>
                <a:solidFill>
                  <a:schemeClr val="tx1"/>
                </a:solidFill>
                <a:latin typeface="Arial" pitchFamily="34" charset="0"/>
              </a:defRPr>
            </a:lvl8pPr>
            <a:lvl9pPr marL="3827463" indent="-222250" defTabSz="8890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09BCF276-2DA6-492C-9297-1DEAC006BF75}" type="slidenum">
              <a:rPr lang="el-GR" sz="1200">
                <a:solidFill>
                  <a:prstClr val="black"/>
                </a:solidFill>
              </a:rPr>
              <a:pPr algn="r" fontAlgn="base">
                <a:spcBef>
                  <a:spcPct val="0"/>
                </a:spcBef>
                <a:spcAft>
                  <a:spcPct val="0"/>
                </a:spcAft>
              </a:pPr>
              <a:t>51</a:t>
            </a:fld>
            <a:endParaRPr lang="el-GR"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p:txBody>
          <a:bodyPr lIns="91428" tIns="45714" rIns="91428" bIns="45714"/>
          <a:lstStyle/>
          <a:p>
            <a:r>
              <a:rPr lang="el-GR"/>
              <a:t> ΓΡΑΨΕ ΤΑΑτομικοί ΠαράγοντεςΔημογραφικοίΗλικίαΦύλο Διαφορετικότητα ως προς την εθνική καταγωγήΒιολογικοίΥποφλοιώδεις βλάβεςΒλάβες Κ.Ν.Σ. ΕπιληψίαΧρόνιες ασθένειεςΕπιπλοκές κατά τον τοκετόΧαρακτηριστικά Προσωπικότητας/ΨυχοπαθολογίαΆγχος για κοινωνικές επαφέςΠαρανοϊκή ετοιμότηταΧρήση ουσιών Συναισθηματική δυσφορίαΚατάθλιψη- ΘλίψηΑυτοκτονικός ιδεασμόςΠρόκληση βλάβης στον εαυτόΑπομόνωση Διάσπαση προσοχήςΑδυναμία ελέγχου παρόρμησηςΧαμηλά επίπεδα ενσυναίσθησης-έλλειψη σεβασμού προς τον άλλο/αυτοσεβασμούΨυχοσωματικά συμπτώματαΨυχωτισμός «Σκοτεινή Τριάδα»</a:t>
            </a:r>
            <a:r>
              <a:rPr lang="en-US"/>
              <a:t>:</a:t>
            </a:r>
            <a:r>
              <a:rPr lang="el-GR"/>
              <a:t> Ψυχοπαθητικότητα-Ναρκισσισμός-ΜακιαβελισμόςΑντιλήψεις ακαδημαϊκής επιτυχίας, Μαθησιακές δυσκολίες, χαμηλή νοημοσύνηΠροβλήματα συμπεριφοράς: (εμπλοκή σε παραδοσιακό εκφοβισμό/θυματοποίηση, προδιάθεση για ανταπόκριση με θυμό στα ερεθίσματα, θυμός,εδραιωμένα γνωστικά σχήματα σχετικά με την δικαιολόγηση της βίας, σεξουαλική επιθετικότητα)Περιορισμένες κοινωνικές δεξιότητεςΧαμηλή αυτοεκτίμησηΚυκλική Εναλλαγή ρόλων θύματος/θύτηΧρήση διαδικτύουΕμπλοκή σε επικίνδυνες συμπεριφορές (στο διαδίκτυο επίσκεψη σε πορνογραφικά </a:t>
            </a:r>
            <a:r>
              <a:rPr lang="en-US"/>
              <a:t>sites</a:t>
            </a:r>
            <a:r>
              <a:rPr lang="el-GR"/>
              <a:t>)Σκοπός χρήσης του διαδικτύου (από έρευνα αναφέρονται 1η η ψυχαγωγία και 2η η επικοινωνία)Προτίμηση στη χρήση εφαρμογής «ανταλλαγή άμεσων μηνυμάτων» </a:t>
            </a:r>
            <a:r>
              <a:rPr lang="en-GB"/>
              <a:t>5</a:t>
            </a:r>
            <a:r>
              <a:rPr lang="en-US"/>
              <a:t>a model</a:t>
            </a:r>
            <a:r>
              <a:rPr lang="en-GB"/>
              <a:t>: </a:t>
            </a:r>
            <a:r>
              <a:rPr lang="en-US"/>
              <a:t>availability</a:t>
            </a:r>
            <a:r>
              <a:rPr lang="en-GB"/>
              <a:t>, </a:t>
            </a:r>
            <a:r>
              <a:rPr lang="en-US"/>
              <a:t>accessibility</a:t>
            </a:r>
            <a:r>
              <a:rPr lang="en-GB"/>
              <a:t>, </a:t>
            </a:r>
            <a:r>
              <a:rPr lang="en-US"/>
              <a:t>anonymity</a:t>
            </a:r>
            <a:r>
              <a:rPr lang="en-GB"/>
              <a:t>, </a:t>
            </a:r>
            <a:r>
              <a:rPr lang="en-US"/>
              <a:t>affordability, aloneness</a:t>
            </a:r>
            <a:r>
              <a:rPr lang="el-GR"/>
              <a:t>Εξάρτηση από διαδίκτυοΈκθεση στη βία ( πιθανή σύνδεση με </a:t>
            </a:r>
            <a:r>
              <a:rPr lang="en-US"/>
              <a:t>MMORPG</a:t>
            </a:r>
            <a:r>
              <a:rPr lang="el-GR"/>
              <a:t>’</a:t>
            </a:r>
            <a:r>
              <a:rPr lang="en-US"/>
              <a:t>S</a:t>
            </a:r>
            <a:r>
              <a:rPr lang="el-GR"/>
              <a:t>)Παράγοντες ΠλαισίουΟικογένειαΔυσμενές οικογενειακό κλίμαΑσθενής συναισθηματικός δεσμός με τροφό (ανασφαλής προσκόλληση)υπερπροστασία γονιών συγκρουσιακές σχέσειςΧαμηλά επίπεδα επίβλεψης από τροφόΑσαφή όριαΣκληρή πειθαρχίαΣωματική τιμωρίαΣεξουαλική κακοποίησηΠαραβατικότητα γονέωνΚατάχρηση αλκοόλ από γονείςΔυσάρεστα γεγονότα ζωής στην οικογένειαΜεγάλο μέγεθος οικογένειαςΣυνομήλικοιΕπικρότηση συμπεριφοράς εκφοβισμού/θυματοποίησης από συνομηλίκουςΑπόρριψη από συνομηλίκους Συναναστροφή με παραβατικούς εφήβουςΜεγάλο μέγεθος ομάδας συνομηλίκωνΣχολείοΚακή οργάνωσηΨυχρό σχολικό κλίμαΑνεπαρκές προσωπικόΠεριορισμένος χώροςΣχολείο σε υποβαθμισμένη περιοχή σε μεγάλο αστικό κέντροΚοινωνικές ΣυνθήκεςΔύσκολες οικονομικές συνθήκεςΥπερβολική οικονομική ευμάρεια</a:t>
            </a:r>
          </a:p>
          <a:p>
            <a:r>
              <a:rPr lang="el-GR"/>
              <a:t>Δεν ξέρουμε αν είναι αιτία ή αποτέλεσμα</a:t>
            </a:r>
          </a:p>
          <a:p>
            <a:r>
              <a:rPr lang="el-GR"/>
              <a:t>Σοσ η χαμηλήαυτοεκτίμηση</a:t>
            </a:r>
          </a:p>
          <a:p>
            <a:r>
              <a:rPr lang="el-GR"/>
              <a:t>Η δυσκολία έκφρασης επίλυσης προβλημάτων</a:t>
            </a:r>
          </a:p>
          <a:p>
            <a:r>
              <a:rPr lang="el-GR"/>
              <a:t>Η κατάθλιψη το άγχος</a:t>
            </a:r>
          </a:p>
          <a:p>
            <a:r>
              <a:rPr lang="el-GR"/>
              <a:t>Οι μαθησιακές δυσκολίες</a:t>
            </a:r>
          </a:p>
          <a:p>
            <a:r>
              <a:rPr lang="el-GR"/>
              <a:t>Πλαίσιο ειδικά η οικογένεια, όρια σληρότητα το σχολείο το ίδιο αντισταθμσ΄τικός ρόλος</a:t>
            </a:r>
          </a:p>
          <a:p>
            <a:r>
              <a:rPr lang="el-GR"/>
              <a:t>Απορρόφηση οικνωνικών αναταραχών από τοα παιδιά, επιθετικότητα στο μικρόκοσμο του σχολείου</a:t>
            </a:r>
          </a:p>
          <a:p>
            <a:r>
              <a:rPr lang="el-GR"/>
              <a:t>Επίσης μπορεί να είναι συμπτωματικές αντιδράσεις</a:t>
            </a:r>
            <a:r>
              <a:rPr lang="en-US"/>
              <a:t>:</a:t>
            </a:r>
          </a:p>
          <a:p>
            <a:r>
              <a:rPr lang="el-GR"/>
              <a:t>Διέξοδος από ματαίωση, όχι συγκρούσεις γονέων, προσέλκυση προσοχής, εκδίκηση, εκτόνωση αρνητικών συναισθ, άμυνα, όχι υποχρεώσεις,να ελέγξει την υπομονή των άλλων</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DB2EE6CB-E1D1-4B5E-9E8E-D0FEAE6E617E}" type="slidenum">
              <a:rPr lang="el-GR">
                <a:solidFill>
                  <a:prstClr val="black"/>
                </a:solidFill>
              </a:rPr>
              <a:pPr/>
              <a:t>52</a:t>
            </a:fld>
            <a:endParaRPr lang="el-GR">
              <a:solidFill>
                <a:prstClr val="black"/>
              </a:solidFill>
            </a:endParaRPr>
          </a:p>
        </p:txBody>
      </p:sp>
      <p:sp>
        <p:nvSpPr>
          <p:cNvPr id="4710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9DB07BBC-A172-40A7-BAAD-3B715A003A66}" type="slidenum">
              <a:rPr lang="el-GR" sz="1200">
                <a:solidFill>
                  <a:prstClr val="black"/>
                </a:solidFill>
              </a:rPr>
              <a:pPr algn="r" fontAlgn="base">
                <a:spcBef>
                  <a:spcPct val="0"/>
                </a:spcBef>
                <a:spcAft>
                  <a:spcPct val="0"/>
                </a:spcAft>
              </a:pPr>
              <a:t>52</a:t>
            </a:fld>
            <a:endParaRPr lang="el-GR" sz="1200">
              <a:solidFill>
                <a:prstClr val="black"/>
              </a:solidFill>
            </a:endParaRPr>
          </a:p>
        </p:txBody>
      </p:sp>
      <p:sp>
        <p:nvSpPr>
          <p:cNvPr id="47107"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b"/>
          <a:lstStyle>
            <a:lvl1pPr defTabSz="889000">
              <a:defRPr>
                <a:solidFill>
                  <a:schemeClr val="tx1"/>
                </a:solidFill>
                <a:latin typeface="Arial" pitchFamily="34" charset="0"/>
              </a:defRPr>
            </a:lvl1pPr>
            <a:lvl2pPr marL="742950" indent="-285750" defTabSz="889000">
              <a:defRPr>
                <a:solidFill>
                  <a:schemeClr val="tx1"/>
                </a:solidFill>
                <a:latin typeface="Arial" pitchFamily="34" charset="0"/>
              </a:defRPr>
            </a:lvl2pPr>
            <a:lvl3pPr marL="1143000" indent="-228600" defTabSz="889000">
              <a:defRPr>
                <a:solidFill>
                  <a:schemeClr val="tx1"/>
                </a:solidFill>
                <a:latin typeface="Arial" pitchFamily="34" charset="0"/>
              </a:defRPr>
            </a:lvl3pPr>
            <a:lvl4pPr marL="1600200" indent="-228600" defTabSz="889000">
              <a:defRPr>
                <a:solidFill>
                  <a:schemeClr val="tx1"/>
                </a:solidFill>
                <a:latin typeface="Arial" pitchFamily="34" charset="0"/>
              </a:defRPr>
            </a:lvl4pPr>
            <a:lvl5pPr marL="2057400" indent="-228600" defTabSz="889000">
              <a:defRPr>
                <a:solidFill>
                  <a:schemeClr val="tx1"/>
                </a:solidFill>
                <a:latin typeface="Arial" pitchFamily="34" charset="0"/>
              </a:defRPr>
            </a:lvl5pPr>
            <a:lvl6pPr marL="2514600" indent="-228600" defTabSz="889000" fontAlgn="base">
              <a:spcBef>
                <a:spcPct val="0"/>
              </a:spcBef>
              <a:spcAft>
                <a:spcPct val="0"/>
              </a:spcAft>
              <a:defRPr>
                <a:solidFill>
                  <a:schemeClr val="tx1"/>
                </a:solidFill>
                <a:latin typeface="Arial" pitchFamily="34" charset="0"/>
              </a:defRPr>
            </a:lvl6pPr>
            <a:lvl7pPr marL="2971800" indent="-228600" defTabSz="889000" fontAlgn="base">
              <a:spcBef>
                <a:spcPct val="0"/>
              </a:spcBef>
              <a:spcAft>
                <a:spcPct val="0"/>
              </a:spcAft>
              <a:defRPr>
                <a:solidFill>
                  <a:schemeClr val="tx1"/>
                </a:solidFill>
                <a:latin typeface="Arial" pitchFamily="34" charset="0"/>
              </a:defRPr>
            </a:lvl7pPr>
            <a:lvl8pPr marL="3429000" indent="-228600" defTabSz="889000" fontAlgn="base">
              <a:spcBef>
                <a:spcPct val="0"/>
              </a:spcBef>
              <a:spcAft>
                <a:spcPct val="0"/>
              </a:spcAft>
              <a:defRPr>
                <a:solidFill>
                  <a:schemeClr val="tx1"/>
                </a:solidFill>
                <a:latin typeface="Arial" pitchFamily="34" charset="0"/>
              </a:defRPr>
            </a:lvl8pPr>
            <a:lvl9pPr marL="3886200" indent="-228600" defTabSz="8890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167069DB-AC05-4025-866F-05208C1428E8}" type="slidenum">
              <a:rPr lang="el-GR" sz="1200">
                <a:solidFill>
                  <a:prstClr val="black"/>
                </a:solidFill>
              </a:rPr>
              <a:pPr algn="r" fontAlgn="base">
                <a:spcBef>
                  <a:spcPct val="0"/>
                </a:spcBef>
                <a:spcAft>
                  <a:spcPct val="0"/>
                </a:spcAft>
              </a:pPr>
              <a:t>52</a:t>
            </a:fld>
            <a:endParaRPr lang="el-GR" sz="1200">
              <a:solidFill>
                <a:prstClr val="black"/>
              </a:solidFill>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p:txBody>
          <a:bodyPr lIns="91428" tIns="45714" rIns="91428" bIns="45714"/>
          <a:lstStyle/>
          <a:p>
            <a:pPr>
              <a:lnSpc>
                <a:spcPct val="80000"/>
              </a:lnSpc>
            </a:pPr>
            <a:r>
              <a:rPr lang="el-GR" sz="800" b="1">
                <a:latin typeface="Tahoma" pitchFamily="34" charset="0"/>
              </a:rPr>
              <a:t>Ψυχομετρικά εργαλεία</a:t>
            </a:r>
            <a:r>
              <a:rPr lang="en-US" sz="800" b="1">
                <a:latin typeface="Tahoma" pitchFamily="34" charset="0"/>
              </a:rPr>
              <a:t>:</a:t>
            </a:r>
            <a:r>
              <a:rPr lang="el-GR" sz="800" b="1">
                <a:latin typeface="Tahoma" pitchFamily="34" charset="0"/>
              </a:rPr>
              <a:t> </a:t>
            </a:r>
          </a:p>
          <a:p>
            <a:pPr>
              <a:lnSpc>
                <a:spcPct val="80000"/>
              </a:lnSpc>
            </a:pPr>
            <a:endParaRPr lang="el-GR" sz="800" b="1">
              <a:latin typeface="Tahoma" pitchFamily="34" charset="0"/>
            </a:endParaRPr>
          </a:p>
          <a:p>
            <a:pPr>
              <a:lnSpc>
                <a:spcPct val="80000"/>
              </a:lnSpc>
              <a:buFont typeface="Wingdings" pitchFamily="2" charset="2"/>
              <a:buNone/>
            </a:pPr>
            <a:r>
              <a:rPr lang="el-GR" sz="800">
                <a:latin typeface="Tahoma" pitchFamily="34" charset="0"/>
                <a:sym typeface="Wingdings" pitchFamily="2" charset="2"/>
              </a:rPr>
              <a:t>Δημογραφικό ερωτηματολόγιο </a:t>
            </a:r>
          </a:p>
          <a:p>
            <a:pPr>
              <a:lnSpc>
                <a:spcPct val="80000"/>
              </a:lnSpc>
              <a:buFont typeface="Wingdings" pitchFamily="2" charset="2"/>
              <a:buNone/>
            </a:pPr>
            <a:endParaRPr lang="el-GR" sz="800">
              <a:latin typeface="Tahoma" pitchFamily="34" charset="0"/>
              <a:sym typeface="Wingdings" pitchFamily="2" charset="2"/>
            </a:endParaRPr>
          </a:p>
          <a:p>
            <a:pPr>
              <a:lnSpc>
                <a:spcPct val="80000"/>
              </a:lnSpc>
              <a:buFont typeface="Wingdings" pitchFamily="2" charset="2"/>
              <a:buNone/>
            </a:pPr>
            <a:r>
              <a:rPr lang="el-GR" sz="800">
                <a:latin typeface="Tahoma" pitchFamily="34" charset="0"/>
                <a:sym typeface="Wingdings" pitchFamily="2" charset="2"/>
              </a:rPr>
              <a:t>Ερωτηματολόγιο της εξάρτησης από το διαδίκτυο-ΙΑΤ</a:t>
            </a:r>
          </a:p>
          <a:p>
            <a:pPr algn="r">
              <a:lnSpc>
                <a:spcPct val="80000"/>
              </a:lnSpc>
            </a:pPr>
            <a:r>
              <a:rPr lang="el-GR" sz="800">
                <a:latin typeface="Tahoma" pitchFamily="34" charset="0"/>
                <a:sym typeface="Wingdings" pitchFamily="2" charset="2"/>
              </a:rPr>
              <a:t>    </a:t>
            </a:r>
            <a:r>
              <a:rPr lang="en-US" sz="800">
                <a:latin typeface="Tahoma" pitchFamily="34" charset="0"/>
                <a:sym typeface="Wingdings" pitchFamily="2" charset="2"/>
              </a:rPr>
              <a:t>Internet Addiction Test</a:t>
            </a:r>
            <a:r>
              <a:rPr lang="el-GR" sz="800">
                <a:latin typeface="Tahoma" pitchFamily="34" charset="0"/>
                <a:sym typeface="Wingdings" pitchFamily="2" charset="2"/>
              </a:rPr>
              <a:t>, </a:t>
            </a:r>
            <a:r>
              <a:rPr lang="en-US" sz="800">
                <a:latin typeface="Tahoma" pitchFamily="34" charset="0"/>
                <a:sym typeface="Wingdings" pitchFamily="2" charset="2"/>
              </a:rPr>
              <a:t>Young, 1998</a:t>
            </a:r>
            <a:endParaRPr lang="el-GR" sz="800">
              <a:latin typeface="Tahoma" pitchFamily="34" charset="0"/>
              <a:sym typeface="Wingdings" pitchFamily="2" charset="2"/>
            </a:endParaRPr>
          </a:p>
          <a:p>
            <a:pPr algn="r">
              <a:lnSpc>
                <a:spcPct val="80000"/>
              </a:lnSpc>
            </a:pPr>
            <a:endParaRPr lang="el-GR" sz="800">
              <a:latin typeface="Tahoma" pitchFamily="34" charset="0"/>
              <a:sym typeface="Wingdings" pitchFamily="2" charset="2"/>
            </a:endParaRPr>
          </a:p>
          <a:p>
            <a:pPr>
              <a:lnSpc>
                <a:spcPct val="80000"/>
              </a:lnSpc>
              <a:buFont typeface="Wingdings" pitchFamily="2" charset="2"/>
              <a:buNone/>
            </a:pPr>
            <a:r>
              <a:rPr lang="el-GR" sz="800">
                <a:latin typeface="Tahoma" pitchFamily="34" charset="0"/>
              </a:rPr>
              <a:t>Ερωτηματολόγιο Εκφοβισμού/Θυματοποίησης </a:t>
            </a:r>
          </a:p>
          <a:p>
            <a:pPr algn="r">
              <a:lnSpc>
                <a:spcPct val="80000"/>
              </a:lnSpc>
            </a:pPr>
            <a:r>
              <a:rPr lang="el-GR" sz="800">
                <a:latin typeface="Tahoma" pitchFamily="34" charset="0"/>
              </a:rPr>
              <a:t>                                        </a:t>
            </a:r>
            <a:r>
              <a:rPr lang="en-US" sz="800">
                <a:latin typeface="Tahoma" pitchFamily="34" charset="0"/>
              </a:rPr>
              <a:t>Campfiled, 2008</a:t>
            </a:r>
            <a:endParaRPr lang="el-GR" sz="800">
              <a:latin typeface="Tahoma" pitchFamily="34" charset="0"/>
            </a:endParaRPr>
          </a:p>
          <a:p>
            <a:pPr>
              <a:lnSpc>
                <a:spcPct val="80000"/>
              </a:lnSpc>
            </a:pPr>
            <a:endParaRPr lang="en-US" sz="800">
              <a:latin typeface="Tahoma" pitchFamily="34" charset="0"/>
            </a:endParaRPr>
          </a:p>
          <a:p>
            <a:pPr>
              <a:lnSpc>
                <a:spcPct val="80000"/>
              </a:lnSpc>
            </a:pPr>
            <a:r>
              <a:rPr lang="el-GR" sz="500"/>
              <a:t>Δήμους της Αθήνας, του Αιγάλεω, της Αρτέμιδος και του Πειραιά.</a:t>
            </a:r>
            <a:endParaRPr lang="en-US" sz="500"/>
          </a:p>
          <a:p>
            <a:pPr>
              <a:lnSpc>
                <a:spcPct val="80000"/>
              </a:lnSpc>
            </a:pPr>
            <a:r>
              <a:rPr lang="el-GR" sz="500" i="1"/>
              <a:t>Μέσα Συλλογής Δεδομένων </a:t>
            </a:r>
            <a:r>
              <a:rPr lang="el-GR" sz="800" i="1"/>
              <a:t>Το εργαλείο αυτό, αποτελούμενο από  20 στοιχεία, εκτιμά τη σοβαρότητα των αρνητικών συνεπειών που απορρέουν από την υπερβολική χρήση του διαδικτύου. Για κάθε στοιχείο υπάρχει ένα εύρος έξι πιθανών απαντήσεων, που κυμαίνονται μεταξύ 5 βαθμών (1=¨ καθόλου¨ και 5= ¨πάντα¨), καθώς και της επιλογής “0”, η οποία αντιστοιχίζεται με το “Δεν με αφορά”.</a:t>
            </a:r>
            <a:r>
              <a:rPr lang="el-GR" sz="800"/>
              <a:t> </a:t>
            </a:r>
            <a:endParaRPr lang="el-GR" sz="500" b="1"/>
          </a:p>
          <a:p>
            <a:pPr>
              <a:lnSpc>
                <a:spcPct val="80000"/>
              </a:lnSpc>
            </a:pPr>
            <a:r>
              <a:rPr lang="el-GR" sz="500" i="1"/>
              <a:t>Δημογραφικό ερωτηματολόγιο (</a:t>
            </a:r>
            <a:r>
              <a:rPr lang="en-US" sz="500" i="1"/>
              <a:t>TDI</a:t>
            </a:r>
            <a:r>
              <a:rPr lang="el-GR" sz="500" i="1"/>
              <a:t>, </a:t>
            </a:r>
            <a:r>
              <a:rPr lang="en-US" sz="500" i="1"/>
              <a:t>IAD</a:t>
            </a:r>
            <a:r>
              <a:rPr lang="el-GR" sz="500" i="1"/>
              <a:t>). </a:t>
            </a:r>
            <a:endParaRPr lang="el-GR" sz="500" b="1"/>
          </a:p>
          <a:p>
            <a:pPr>
              <a:lnSpc>
                <a:spcPct val="80000"/>
              </a:lnSpc>
            </a:pPr>
            <a:endParaRPr lang="el-GR" sz="500" i="1"/>
          </a:p>
          <a:p>
            <a:pPr>
              <a:lnSpc>
                <a:spcPct val="80000"/>
              </a:lnSpc>
            </a:pPr>
            <a:r>
              <a:rPr lang="el-GR" sz="800"/>
              <a:t>Τέλος,  για τη μέτρηση της εμπλοκής των υποκειμένων σε συμπεριφορές επιθετικότητας μεταξύ συνομηλίκων, τόσο πρόσωπο με πρόσωπο, όσο και μέσω διαδικτύου, μετρήθηκε από το Ερωτηματολόγιο Εκφοβισμού/Θυματοποίησης (</a:t>
            </a:r>
            <a:r>
              <a:rPr lang="en-US" sz="800"/>
              <a:t>Campfield</a:t>
            </a:r>
            <a:r>
              <a:rPr lang="el-GR" sz="800"/>
              <a:t>, 2008), προσαρμοσμένο στα ελληνικά. Η αγγλόφωνη εκδοχή του (</a:t>
            </a:r>
            <a:r>
              <a:rPr lang="en-GB" sz="800"/>
              <a:t>Bullying</a:t>
            </a:r>
            <a:r>
              <a:rPr lang="el-GR" sz="800"/>
              <a:t>/</a:t>
            </a:r>
            <a:r>
              <a:rPr lang="en-GB" sz="800"/>
              <a:t>Victimization Questionnaire</a:t>
            </a:r>
            <a:r>
              <a:rPr lang="el-GR" sz="800"/>
              <a:t>) δημιουργήθηκε από την Delia Carroll Campfield και αποτέλεσε τμήμα της διδακτορικής της μελέτης με θέμα: </a:t>
            </a:r>
            <a:r>
              <a:rPr lang="en-US" sz="800"/>
              <a:t>Cyber Bullying and Victimization</a:t>
            </a:r>
            <a:r>
              <a:rPr lang="el-GR" sz="800"/>
              <a:t>: </a:t>
            </a:r>
            <a:r>
              <a:rPr lang="en-US" sz="800"/>
              <a:t>Psychosocial characteristics of Bullies</a:t>
            </a:r>
            <a:r>
              <a:rPr lang="el-GR" sz="800"/>
              <a:t>, </a:t>
            </a:r>
            <a:r>
              <a:rPr lang="en-US" sz="800"/>
              <a:t>Victims and Bully</a:t>
            </a:r>
            <a:r>
              <a:rPr lang="el-GR" sz="800"/>
              <a:t>/</a:t>
            </a:r>
            <a:r>
              <a:rPr lang="en-US" sz="800"/>
              <a:t>Victims</a:t>
            </a:r>
            <a:r>
              <a:rPr lang="el-GR" sz="800"/>
              <a:t> (</a:t>
            </a:r>
            <a:r>
              <a:rPr lang="en-US" sz="800"/>
              <a:t>Campfield</a:t>
            </a:r>
            <a:r>
              <a:rPr lang="el-GR" sz="800"/>
              <a:t>, 2008). Το ερωτηματολόγιο αυτό περιλαμβάνει μερικές ερωτήσεις από το </a:t>
            </a:r>
            <a:r>
              <a:rPr lang="en-US" sz="800"/>
              <a:t>Peer </a:t>
            </a:r>
            <a:r>
              <a:rPr lang="en-GB" sz="800"/>
              <a:t>Victimization Questionnaire</a:t>
            </a:r>
            <a:r>
              <a:rPr lang="el-GR" sz="800"/>
              <a:t> (</a:t>
            </a:r>
            <a:r>
              <a:rPr lang="en-GB" sz="800"/>
              <a:t>PVQ</a:t>
            </a:r>
            <a:r>
              <a:rPr lang="el-GR" sz="800"/>
              <a:t>), οι οποίες επιλέχτηκαν για να προσδιοριστούν οι συμπεριφορές που αφορούν τον εκφοβισμό/θυματοποίηση πρόσωπο με πρόσωπο, καθώς και άλλα ερωτήματα που είχαν ως σκοπό την  εκτίμηση  του διαδικτυακού εκφοβισμού/ θυματοποίησης. </a:t>
            </a:r>
            <a:endParaRPr lang="en-US" sz="800"/>
          </a:p>
          <a:p>
            <a:pPr>
              <a:lnSpc>
                <a:spcPct val="80000"/>
              </a:lnSpc>
            </a:pPr>
            <a:r>
              <a:rPr lang="en-US" sz="800"/>
              <a:t>To PVQ</a:t>
            </a:r>
            <a:r>
              <a:rPr lang="el-GR" sz="800"/>
              <a:t> είναι ένα πολυδιάστατο ερωτηματολόγιο αυτοαναφοράς σχεδιασμένο για την μέτρηση της θυματοποίησης πρόσωπο με πρόσωπο στον εφηβικό πληθυσμό. (</a:t>
            </a:r>
            <a:r>
              <a:rPr lang="en-GB" sz="800"/>
              <a:t>Lopez</a:t>
            </a:r>
            <a:r>
              <a:rPr lang="el-GR" sz="800"/>
              <a:t>, 1997). Η αξιοπιστία εσωτερικής συνέπειας για το σύνολο των συχνοτήτων που προέκυψαν από τα ερωτήματα  του </a:t>
            </a:r>
            <a:r>
              <a:rPr lang="en-US" sz="800"/>
              <a:t>PVQ</a:t>
            </a:r>
            <a:r>
              <a:rPr lang="el-GR" sz="800"/>
              <a:t> πάνω στη θυματοποίηση μεταξύ συνομηλίκων, μετά από χορήγηση σε δείγμα 238 εφήβων 6ης και 7ης τάξης βρέθηκε να είναι  </a:t>
            </a:r>
            <a:r>
              <a:rPr lang="en-US" sz="800"/>
              <a:t>Cronbach a</a:t>
            </a:r>
            <a:r>
              <a:rPr lang="el-GR" sz="800"/>
              <a:t> = 0.91. Το ερωτηματολόγιο που χρησιμοποιήθηκε στα πλαίσια αυτής της έρευνας εκτιμά, επιπλέον τη συχνότητα του εκφοβισμού πρόσωπο με πρόσωπο και του διαδικτυακού εκφοβισμού, αλλά και τον αντιλαμβανόμενο αντίκτυπο των γεγονότων αυτών στο άτομο (π.χ. οι μαθητές ρωτήθηκαν πόσο σε ενόχλησε το περιστατικό με επιλογές για απάντηση Καθόλου, Αρκετά, Πολύ). </a:t>
            </a:r>
          </a:p>
          <a:p>
            <a:pPr>
              <a:lnSpc>
                <a:spcPct val="80000"/>
              </a:lnSpc>
            </a:pPr>
            <a:r>
              <a:rPr lang="el-GR" sz="800"/>
              <a:t>Το Ερωτηματολόγιο Εκφοβισμού/Θυματοποίησης  αφορά στην εμπλοκή των συμμετεχόντων σε κάποια από τις ακόλουθες συμπεριφορές εκφοβισμού/θυματοποίησης από την έναρξη της σχολικής χρονιάς: εκφοβισμό πρόσωπο με πρόσωπο (</a:t>
            </a:r>
            <a:r>
              <a:rPr lang="en-US" sz="800"/>
              <a:t>FF</a:t>
            </a:r>
            <a:r>
              <a:rPr lang="el-GR" sz="800"/>
              <a:t>Β), θυματοποίηση πρόσωπο με πρόσωπο (</a:t>
            </a:r>
            <a:r>
              <a:rPr lang="en-US" sz="800"/>
              <a:t>FFV</a:t>
            </a:r>
            <a:r>
              <a:rPr lang="el-GR" sz="800"/>
              <a:t>), διαδικτυακό εκφοβισμό (</a:t>
            </a:r>
            <a:r>
              <a:rPr lang="en-US" sz="800"/>
              <a:t>CB</a:t>
            </a:r>
            <a:r>
              <a:rPr lang="el-GR" sz="800"/>
              <a:t>) και διαδικτυακή θυματοποίηση (</a:t>
            </a:r>
            <a:r>
              <a:rPr lang="en-US" sz="800"/>
              <a:t>CB</a:t>
            </a:r>
            <a:r>
              <a:rPr lang="el-GR" sz="800"/>
              <a:t>). Αποτελείται από 162 ερωτήματα (39 ερωτήματα εκφοβισμού πρόσωπο με πρόσωπο, 39 ερωτήματα θυματοποίησης πρόσωπο με πρόσωπο, 42 ερωτήματα διαδικτυακού εκφοβισμού και 42 ερωτήματα διαδικτυακής θυματοποίησης). Ανά τρία, τα ερωτήματα περιγράφουν μια συμπεριφορά από τις παραπάνω.</a:t>
            </a:r>
          </a:p>
          <a:p>
            <a:pPr>
              <a:lnSpc>
                <a:spcPct val="80000"/>
              </a:lnSpc>
            </a:pPr>
            <a:r>
              <a:rPr lang="el-GR" sz="800"/>
              <a:t> Πιο συγκεκριμένα, τα ερωτήματα ζητούν από το υποκείμενο να απαντήσει αν του έχει συμβεί κάποια τέτοια μορφή εκφοβισμού/θυματοποίησης (ναι/όχι), αν ναι πόσο συχνά (π.χ.1-2 φορές το μήνα, καθημερινά) και την αντιλαμβανόμενη από το ίδιο ενόχληση που συνόδευε το περιστατικό. Η εκτίμηση της εσωτερικής συνέπειας της κλίμακας, στην αμερικάνικη εκδοχή της, εκτιμήθηκε στην προαναφερθείσα έρευνα της Campfield (2008) α=.90. Ας σημειωθεί πως η αμερικάνικη εκδοχή είναι λίγο διαφορετική, αφού τα ερωτήματα είχαν συμπτυχθεί στα 54. Ενδεικτικά, τα ερωτήματα αφορούν επιθετικές πράξεις όπως σωματική βία, κλοπή από άλλους, απειλές σωματικής βλάβης, και πιο έμμεσες μορφές επιθετικότητας μέσα από σχέσεις όπως ο αποκλεισμός άλλων από δραστηριότητες ή η διάδοση φημών ή ψεμάτων. </a:t>
            </a:r>
          </a:p>
          <a:p>
            <a:pPr>
              <a:lnSpc>
                <a:spcPct val="80000"/>
              </a:lnSpc>
            </a:pPr>
            <a:r>
              <a:rPr lang="en-US" sz="800"/>
              <a:t>220</a:t>
            </a:r>
            <a:r>
              <a:rPr lang="el-GR" sz="800"/>
              <a:t> αγόρια 243 κορίτσια </a:t>
            </a:r>
          </a:p>
          <a:p>
            <a:pPr>
              <a:lnSpc>
                <a:spcPct val="80000"/>
              </a:lnSpc>
            </a:pPr>
            <a:r>
              <a:rPr lang="el-GR" sz="800"/>
              <a:t>Πλειοψηφία ελληνικής καταγωγής, αλβανικής μεικτής, ή κάτι άλλο </a:t>
            </a:r>
          </a:p>
          <a:p>
            <a:pPr>
              <a:lnSpc>
                <a:spcPct val="80000"/>
              </a:lnSpc>
            </a:pPr>
            <a:endParaRPr lang="el-GR"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Στυλ κύριου τίτλου</a:t>
            </a:r>
            <a:endParaRPr kumimoji="0" lang="en-US"/>
          </a:p>
        </p:txBody>
      </p:sp>
      <p:sp>
        <p:nvSpPr>
          <p:cNvPr id="28" name="Θέση ημερομηνίας 27"/>
          <p:cNvSpPr>
            <a:spLocks noGrp="1"/>
          </p:cNvSpPr>
          <p:nvPr>
            <p:ph type="dt" sz="half" idx="10"/>
          </p:nvPr>
        </p:nvSpPr>
        <p:spPr/>
        <p:txBody>
          <a:bodyPr/>
          <a:lstStyle/>
          <a:p>
            <a:pPr>
              <a:defRPr/>
            </a:pPr>
            <a:fld id="{E43FCE38-3F30-448D-B634-8E59D016C6CF}" type="datetime1">
              <a:rPr lang="el-GR" smtClean="0">
                <a:solidFill>
                  <a:prstClr val="white">
                    <a:shade val="50000"/>
                  </a:prstClr>
                </a:solidFill>
              </a:rPr>
              <a:pPr>
                <a:defRPr/>
              </a:pPr>
              <a:t>11/05/2016</a:t>
            </a:fld>
            <a:endParaRPr lang="el-GR">
              <a:solidFill>
                <a:prstClr val="white">
                  <a:shade val="50000"/>
                </a:prstClr>
              </a:solidFill>
            </a:endParaRPr>
          </a:p>
        </p:txBody>
      </p:sp>
      <p:sp>
        <p:nvSpPr>
          <p:cNvPr id="17" name="Θέση υποσέλιδου 16"/>
          <p:cNvSpPr>
            <a:spLocks noGrp="1"/>
          </p:cNvSpPr>
          <p:nvPr>
            <p:ph type="ftr" sz="quarter" idx="11"/>
          </p:nvPr>
        </p:nvSpPr>
        <p:spPr/>
        <p:txBody>
          <a:bodyPr/>
          <a:lstStyle/>
          <a:p>
            <a:pPr>
              <a:defRPr/>
            </a:pPr>
            <a:endParaRPr lang="el-GR">
              <a:solidFill>
                <a:prstClr val="white">
                  <a:shade val="50000"/>
                </a:prstClr>
              </a:solidFill>
            </a:endParaRPr>
          </a:p>
        </p:txBody>
      </p:sp>
      <p:sp>
        <p:nvSpPr>
          <p:cNvPr id="29" name="Θέση αριθμού διαφάνειας 28"/>
          <p:cNvSpPr>
            <a:spLocks noGrp="1"/>
          </p:cNvSpPr>
          <p:nvPr>
            <p:ph type="sldNum" sz="quarter" idx="12"/>
          </p:nvPr>
        </p:nvSpPr>
        <p:spPr/>
        <p:txBody>
          <a:bodyPr/>
          <a:lstStyle/>
          <a:p>
            <a:pPr>
              <a:defRPr/>
            </a:pPr>
            <a:fld id="{258769D1-0892-4A1E-A226-DAE6534A728E}" type="slidenum">
              <a:rPr lang="el-GR" smtClean="0">
                <a:solidFill>
                  <a:prstClr val="white">
                    <a:shade val="50000"/>
                  </a:prstClr>
                </a:solidFill>
              </a:rPr>
              <a:pPr>
                <a:defRPr/>
              </a:pPr>
              <a:t>‹#›</a:t>
            </a:fld>
            <a:endParaRPr lang="el-GR">
              <a:solidFill>
                <a:prstClr val="white">
                  <a:shade val="50000"/>
                </a:prstClr>
              </a:solidFill>
            </a:endParaRP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Tree>
    <p:extLst>
      <p:ext uri="{BB962C8B-B14F-4D97-AF65-F5344CB8AC3E}">
        <p14:creationId xmlns:p14="http://schemas.microsoft.com/office/powerpoint/2010/main" val="242035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a:defRPr/>
            </a:pPr>
            <a:fld id="{C6D73EA4-A697-4FB1-A49B-C5076D981DC1}" type="datetime1">
              <a:rPr lang="el-GR" smtClean="0">
                <a:solidFill>
                  <a:prstClr val="white">
                    <a:shade val="50000"/>
                  </a:prstClr>
                </a:solidFill>
              </a:rPr>
              <a:pPr>
                <a:defRPr/>
              </a:pPr>
              <a:t>11/05/2016</a:t>
            </a:fld>
            <a:endParaRPr lang="el-GR">
              <a:solidFill>
                <a:prstClr val="white">
                  <a:shade val="50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white">
                  <a:shade val="50000"/>
                </a:prstClr>
              </a:solidFill>
            </a:endParaRPr>
          </a:p>
        </p:txBody>
      </p:sp>
      <p:sp>
        <p:nvSpPr>
          <p:cNvPr id="6" name="Θέση αριθμού διαφάνειας 5"/>
          <p:cNvSpPr>
            <a:spLocks noGrp="1"/>
          </p:cNvSpPr>
          <p:nvPr>
            <p:ph type="sldNum" sz="quarter" idx="12"/>
          </p:nvPr>
        </p:nvSpPr>
        <p:spPr/>
        <p:txBody>
          <a:bodyPr/>
          <a:lstStyle/>
          <a:p>
            <a:pPr>
              <a:defRPr/>
            </a:pPr>
            <a:fld id="{3C63D2DC-FB04-4BCC-A881-FDA1C8AB6B44}"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132314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a:defRPr/>
            </a:pPr>
            <a:fld id="{28324563-BD2A-481B-A230-EB5746B6298A}" type="datetime1">
              <a:rPr lang="el-GR" smtClean="0">
                <a:solidFill>
                  <a:prstClr val="white">
                    <a:shade val="50000"/>
                  </a:prstClr>
                </a:solidFill>
              </a:rPr>
              <a:pPr>
                <a:defRPr/>
              </a:pPr>
              <a:t>11/05/2016</a:t>
            </a:fld>
            <a:endParaRPr lang="el-GR">
              <a:solidFill>
                <a:prstClr val="white">
                  <a:shade val="50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white">
                  <a:shade val="50000"/>
                </a:prstClr>
              </a:solidFill>
            </a:endParaRPr>
          </a:p>
        </p:txBody>
      </p:sp>
      <p:sp>
        <p:nvSpPr>
          <p:cNvPr id="6" name="Θέση αριθμού διαφάνειας 5"/>
          <p:cNvSpPr>
            <a:spLocks noGrp="1"/>
          </p:cNvSpPr>
          <p:nvPr>
            <p:ph type="sldNum" sz="quarter" idx="12"/>
          </p:nvPr>
        </p:nvSpPr>
        <p:spPr/>
        <p:txBody>
          <a:bodyPr/>
          <a:lstStyle/>
          <a:p>
            <a:pPr>
              <a:defRPr/>
            </a:pPr>
            <a:fld id="{A4DB09ED-E595-469B-A254-F941FF060904}"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3494283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Στυλ κύριου τίτλου</a:t>
            </a:r>
            <a:endParaRPr kumimoji="0" lang="en-US"/>
          </a:p>
        </p:txBody>
      </p:sp>
      <p:sp>
        <p:nvSpPr>
          <p:cNvPr id="28" name="Θέση ημερομηνίας 27"/>
          <p:cNvSpPr>
            <a:spLocks noGrp="1"/>
          </p:cNvSpPr>
          <p:nvPr>
            <p:ph type="dt" sz="half" idx="10"/>
          </p:nvPr>
        </p:nvSpPr>
        <p:spPr/>
        <p:txBody>
          <a:bodyPr/>
          <a:lstStyle/>
          <a:p>
            <a:pPr>
              <a:defRPr/>
            </a:pPr>
            <a:fld id="{E43FCE38-3F30-448D-B634-8E59D016C6CF}" type="datetime1">
              <a:rPr lang="el-GR" smtClean="0">
                <a:solidFill>
                  <a:prstClr val="white">
                    <a:shade val="50000"/>
                  </a:prstClr>
                </a:solidFill>
              </a:rPr>
              <a:pPr>
                <a:defRPr/>
              </a:pPr>
              <a:t>11/05/2016</a:t>
            </a:fld>
            <a:endParaRPr lang="el-GR">
              <a:solidFill>
                <a:prstClr val="white">
                  <a:shade val="50000"/>
                </a:prstClr>
              </a:solidFill>
            </a:endParaRPr>
          </a:p>
        </p:txBody>
      </p:sp>
      <p:sp>
        <p:nvSpPr>
          <p:cNvPr id="17" name="Θέση υποσέλιδου 16"/>
          <p:cNvSpPr>
            <a:spLocks noGrp="1"/>
          </p:cNvSpPr>
          <p:nvPr>
            <p:ph type="ftr" sz="quarter" idx="11"/>
          </p:nvPr>
        </p:nvSpPr>
        <p:spPr/>
        <p:txBody>
          <a:bodyPr/>
          <a:lstStyle/>
          <a:p>
            <a:pPr>
              <a:defRPr/>
            </a:pPr>
            <a:endParaRPr lang="el-GR">
              <a:solidFill>
                <a:prstClr val="white">
                  <a:shade val="50000"/>
                </a:prstClr>
              </a:solidFill>
            </a:endParaRPr>
          </a:p>
        </p:txBody>
      </p:sp>
      <p:sp>
        <p:nvSpPr>
          <p:cNvPr id="29" name="Θέση αριθμού διαφάνειας 28"/>
          <p:cNvSpPr>
            <a:spLocks noGrp="1"/>
          </p:cNvSpPr>
          <p:nvPr>
            <p:ph type="sldNum" sz="quarter" idx="12"/>
          </p:nvPr>
        </p:nvSpPr>
        <p:spPr/>
        <p:txBody>
          <a:bodyPr/>
          <a:lstStyle/>
          <a:p>
            <a:pPr>
              <a:defRPr/>
            </a:pPr>
            <a:fld id="{258769D1-0892-4A1E-A226-DAE6534A728E}" type="slidenum">
              <a:rPr lang="el-GR" smtClean="0">
                <a:solidFill>
                  <a:prstClr val="white">
                    <a:shade val="50000"/>
                  </a:prstClr>
                </a:solidFill>
              </a:rPr>
              <a:pPr>
                <a:defRPr/>
              </a:pPr>
              <a:t>‹#›</a:t>
            </a:fld>
            <a:endParaRPr lang="el-GR">
              <a:solidFill>
                <a:prstClr val="white">
                  <a:shade val="50000"/>
                </a:prstClr>
              </a:solidFill>
            </a:endParaRP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Tree>
    <p:extLst>
      <p:ext uri="{BB962C8B-B14F-4D97-AF65-F5344CB8AC3E}">
        <p14:creationId xmlns:p14="http://schemas.microsoft.com/office/powerpoint/2010/main" val="391669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a:defRPr/>
            </a:pPr>
            <a:fld id="{DE4C1612-5B40-46D8-93AA-71CBDA8DEC79}" type="datetime1">
              <a:rPr lang="el-GR" smtClean="0">
                <a:solidFill>
                  <a:prstClr val="white">
                    <a:shade val="50000"/>
                  </a:prstClr>
                </a:solidFill>
              </a:rPr>
              <a:pPr>
                <a:defRPr/>
              </a:pPr>
              <a:t>11/05/2016</a:t>
            </a:fld>
            <a:endParaRPr lang="el-GR">
              <a:solidFill>
                <a:prstClr val="white">
                  <a:shade val="50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white">
                  <a:shade val="50000"/>
                </a:prstClr>
              </a:solidFill>
            </a:endParaRPr>
          </a:p>
        </p:txBody>
      </p:sp>
      <p:sp>
        <p:nvSpPr>
          <p:cNvPr id="6" name="Θέση αριθμού διαφάνειας 5"/>
          <p:cNvSpPr>
            <a:spLocks noGrp="1"/>
          </p:cNvSpPr>
          <p:nvPr>
            <p:ph type="sldNum" sz="quarter" idx="12"/>
          </p:nvPr>
        </p:nvSpPr>
        <p:spPr/>
        <p:txBody>
          <a:bodyPr/>
          <a:lstStyle/>
          <a:p>
            <a:pPr>
              <a:defRPr/>
            </a:pPr>
            <a:fld id="{94E06FBA-EC84-4746-8ABD-EDB2E5BAAE42}"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2970366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pPr>
              <a:defRPr/>
            </a:pPr>
            <a:fld id="{F31A1462-C6F1-4F50-9C1B-27085C81FF83}" type="datetime1">
              <a:rPr lang="el-GR" smtClean="0">
                <a:solidFill>
                  <a:prstClr val="white">
                    <a:shade val="50000"/>
                  </a:prstClr>
                </a:solidFill>
              </a:rPr>
              <a:pPr>
                <a:defRPr/>
              </a:pPr>
              <a:t>11/05/2016</a:t>
            </a:fld>
            <a:endParaRPr lang="el-GR">
              <a:solidFill>
                <a:prstClr val="white">
                  <a:shade val="50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white">
                  <a:shade val="50000"/>
                </a:prstClr>
              </a:solidFill>
            </a:endParaRPr>
          </a:p>
        </p:txBody>
      </p:sp>
      <p:sp>
        <p:nvSpPr>
          <p:cNvPr id="6" name="Θέση αριθμού διαφάνειας 5"/>
          <p:cNvSpPr>
            <a:spLocks noGrp="1"/>
          </p:cNvSpPr>
          <p:nvPr>
            <p:ph type="sldNum" sz="quarter" idx="12"/>
          </p:nvPr>
        </p:nvSpPr>
        <p:spPr>
          <a:xfrm>
            <a:off x="7924800" y="6416675"/>
            <a:ext cx="762000" cy="365125"/>
          </a:xfrm>
        </p:spPr>
        <p:txBody>
          <a:bodyPr/>
          <a:lstStyle/>
          <a:p>
            <a:pPr>
              <a:defRPr/>
            </a:pPr>
            <a:fld id="{8552A413-3B6E-4FEC-B5D4-204F52E5854E}"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196245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pPr>
              <a:defRPr/>
            </a:pPr>
            <a:fld id="{D3C2E8B2-29BF-430D-AE4F-405504A2A6EE}" type="datetime1">
              <a:rPr lang="el-GR" smtClean="0">
                <a:solidFill>
                  <a:prstClr val="white">
                    <a:shade val="50000"/>
                  </a:prstClr>
                </a:solidFill>
              </a:rPr>
              <a:pPr>
                <a:defRPr/>
              </a:pPr>
              <a:t>11/05/2016</a:t>
            </a:fld>
            <a:endParaRPr lang="el-GR">
              <a:solidFill>
                <a:prstClr val="white">
                  <a:shade val="50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white">
                  <a:shade val="50000"/>
                </a:prstClr>
              </a:solidFill>
            </a:endParaRPr>
          </a:p>
        </p:txBody>
      </p:sp>
      <p:sp>
        <p:nvSpPr>
          <p:cNvPr id="7" name="Θέση αριθμού διαφάνειας 6"/>
          <p:cNvSpPr>
            <a:spLocks noGrp="1"/>
          </p:cNvSpPr>
          <p:nvPr>
            <p:ph type="sldNum" sz="quarter" idx="12"/>
          </p:nvPr>
        </p:nvSpPr>
        <p:spPr/>
        <p:txBody>
          <a:bodyPr/>
          <a:lstStyle/>
          <a:p>
            <a:pPr>
              <a:defRPr/>
            </a:pPr>
            <a:fld id="{D72EB188-FD2E-4F7E-A3A2-215E926A86C0}"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2583910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pPr>
              <a:defRPr/>
            </a:pPr>
            <a:fld id="{0F7D93D1-A709-4288-8889-EAD186788EF0}" type="datetime1">
              <a:rPr lang="el-GR" smtClean="0">
                <a:solidFill>
                  <a:prstClr val="white">
                    <a:shade val="50000"/>
                  </a:prstClr>
                </a:solidFill>
              </a:rPr>
              <a:pPr>
                <a:defRPr/>
              </a:pPr>
              <a:t>11/05/2016</a:t>
            </a:fld>
            <a:endParaRPr lang="el-GR">
              <a:solidFill>
                <a:prstClr val="white">
                  <a:shade val="50000"/>
                </a:prstClr>
              </a:solidFill>
            </a:endParaRPr>
          </a:p>
        </p:txBody>
      </p:sp>
      <p:sp>
        <p:nvSpPr>
          <p:cNvPr id="8" name="Θέση υποσέλιδου 7"/>
          <p:cNvSpPr>
            <a:spLocks noGrp="1"/>
          </p:cNvSpPr>
          <p:nvPr>
            <p:ph type="ftr" sz="quarter" idx="11"/>
          </p:nvPr>
        </p:nvSpPr>
        <p:spPr/>
        <p:txBody>
          <a:bodyPr/>
          <a:lstStyle/>
          <a:p>
            <a:pPr>
              <a:defRPr/>
            </a:pPr>
            <a:endParaRPr lang="el-GR">
              <a:solidFill>
                <a:prstClr val="white">
                  <a:shade val="50000"/>
                </a:prstClr>
              </a:solidFill>
            </a:endParaRPr>
          </a:p>
        </p:txBody>
      </p:sp>
      <p:sp>
        <p:nvSpPr>
          <p:cNvPr id="9" name="Θέση αριθμού διαφάνειας 8"/>
          <p:cNvSpPr>
            <a:spLocks noGrp="1"/>
          </p:cNvSpPr>
          <p:nvPr>
            <p:ph type="sldNum" sz="quarter" idx="12"/>
          </p:nvPr>
        </p:nvSpPr>
        <p:spPr/>
        <p:txBody>
          <a:bodyPr/>
          <a:lstStyle/>
          <a:p>
            <a:pPr>
              <a:defRPr/>
            </a:pPr>
            <a:fld id="{4AE04AD3-621D-49DA-9A00-A546783EA2FF}"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1377690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pPr>
              <a:defRPr/>
            </a:pPr>
            <a:fld id="{8EE67226-4BFB-40FB-9CF4-5B243A60A226}" type="datetime1">
              <a:rPr lang="el-GR" smtClean="0">
                <a:solidFill>
                  <a:prstClr val="white">
                    <a:shade val="50000"/>
                  </a:prstClr>
                </a:solidFill>
              </a:rPr>
              <a:pPr>
                <a:defRPr/>
              </a:pPr>
              <a:t>11/05/2016</a:t>
            </a:fld>
            <a:endParaRPr lang="el-GR">
              <a:solidFill>
                <a:prstClr val="white">
                  <a:shade val="50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white">
                  <a:shade val="50000"/>
                </a:prstClr>
              </a:solidFill>
            </a:endParaRPr>
          </a:p>
        </p:txBody>
      </p:sp>
      <p:sp>
        <p:nvSpPr>
          <p:cNvPr id="5" name="Θέση αριθμού διαφάνειας 4"/>
          <p:cNvSpPr>
            <a:spLocks noGrp="1"/>
          </p:cNvSpPr>
          <p:nvPr>
            <p:ph type="sldNum" sz="quarter" idx="12"/>
          </p:nvPr>
        </p:nvSpPr>
        <p:spPr/>
        <p:txBody>
          <a:bodyPr/>
          <a:lstStyle/>
          <a:p>
            <a:pPr>
              <a:defRPr/>
            </a:pPr>
            <a:fld id="{52D9229A-CDF2-41E7-A82A-AABF9BA67211}"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977680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B0430276-83BE-4865-8028-54D398FC7124}" type="datetime1">
              <a:rPr lang="el-GR" smtClean="0">
                <a:solidFill>
                  <a:prstClr val="white">
                    <a:shade val="50000"/>
                  </a:prstClr>
                </a:solidFill>
              </a:rPr>
              <a:pPr>
                <a:defRPr/>
              </a:pPr>
              <a:t>11/05/2016</a:t>
            </a:fld>
            <a:endParaRPr lang="el-GR">
              <a:solidFill>
                <a:prstClr val="white">
                  <a:shade val="50000"/>
                </a:prstClr>
              </a:solidFill>
            </a:endParaRPr>
          </a:p>
        </p:txBody>
      </p:sp>
      <p:sp>
        <p:nvSpPr>
          <p:cNvPr id="3" name="Θέση υποσέλιδου 2"/>
          <p:cNvSpPr>
            <a:spLocks noGrp="1"/>
          </p:cNvSpPr>
          <p:nvPr>
            <p:ph type="ftr" sz="quarter" idx="11"/>
          </p:nvPr>
        </p:nvSpPr>
        <p:spPr/>
        <p:txBody>
          <a:bodyPr/>
          <a:lstStyle/>
          <a:p>
            <a:pPr>
              <a:defRPr/>
            </a:pPr>
            <a:endParaRPr lang="el-GR">
              <a:solidFill>
                <a:prstClr val="white">
                  <a:shade val="50000"/>
                </a:prstClr>
              </a:solidFill>
            </a:endParaRPr>
          </a:p>
        </p:txBody>
      </p:sp>
      <p:sp>
        <p:nvSpPr>
          <p:cNvPr id="4" name="Θέση αριθμού διαφάνειας 3"/>
          <p:cNvSpPr>
            <a:spLocks noGrp="1"/>
          </p:cNvSpPr>
          <p:nvPr>
            <p:ph type="sldNum" sz="quarter" idx="12"/>
          </p:nvPr>
        </p:nvSpPr>
        <p:spPr/>
        <p:txBody>
          <a:bodyPr/>
          <a:lstStyle/>
          <a:p>
            <a:pPr>
              <a:defRPr/>
            </a:pPr>
            <a:fld id="{62B518E2-5E8A-4603-A173-FC4D67AEF198}"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520140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pPr>
              <a:defRPr/>
            </a:pPr>
            <a:fld id="{42234BA6-16A4-49E6-B017-346D6768B46C}" type="datetime1">
              <a:rPr lang="el-GR" smtClean="0">
                <a:solidFill>
                  <a:prstClr val="white">
                    <a:shade val="50000"/>
                  </a:prstClr>
                </a:solidFill>
              </a:rPr>
              <a:pPr>
                <a:defRPr/>
              </a:pPr>
              <a:t>11/05/2016</a:t>
            </a:fld>
            <a:endParaRPr lang="el-GR">
              <a:solidFill>
                <a:prstClr val="white">
                  <a:shade val="50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white">
                  <a:shade val="50000"/>
                </a:prstClr>
              </a:solidFill>
            </a:endParaRPr>
          </a:p>
        </p:txBody>
      </p:sp>
      <p:sp>
        <p:nvSpPr>
          <p:cNvPr id="7" name="Θέση αριθμού διαφάνειας 6"/>
          <p:cNvSpPr>
            <a:spLocks noGrp="1"/>
          </p:cNvSpPr>
          <p:nvPr>
            <p:ph type="sldNum" sz="quarter" idx="12"/>
          </p:nvPr>
        </p:nvSpPr>
        <p:spPr/>
        <p:txBody>
          <a:bodyPr/>
          <a:lstStyle/>
          <a:p>
            <a:pPr>
              <a:defRPr/>
            </a:pPr>
            <a:fld id="{B1E237CE-99A3-4187-8272-5CC1A5E07925}"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115022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a:defRPr/>
            </a:pPr>
            <a:fld id="{DE4C1612-5B40-46D8-93AA-71CBDA8DEC79}" type="datetime1">
              <a:rPr lang="el-GR" smtClean="0">
                <a:solidFill>
                  <a:prstClr val="white">
                    <a:shade val="50000"/>
                  </a:prstClr>
                </a:solidFill>
              </a:rPr>
              <a:pPr>
                <a:defRPr/>
              </a:pPr>
              <a:t>11/05/2016</a:t>
            </a:fld>
            <a:endParaRPr lang="el-GR">
              <a:solidFill>
                <a:prstClr val="white">
                  <a:shade val="50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white">
                  <a:shade val="50000"/>
                </a:prstClr>
              </a:solidFill>
            </a:endParaRPr>
          </a:p>
        </p:txBody>
      </p:sp>
      <p:sp>
        <p:nvSpPr>
          <p:cNvPr id="6" name="Θέση αριθμού διαφάνειας 5"/>
          <p:cNvSpPr>
            <a:spLocks noGrp="1"/>
          </p:cNvSpPr>
          <p:nvPr>
            <p:ph type="sldNum" sz="quarter" idx="12"/>
          </p:nvPr>
        </p:nvSpPr>
        <p:spPr/>
        <p:txBody>
          <a:bodyPr/>
          <a:lstStyle/>
          <a:p>
            <a:pPr>
              <a:defRPr/>
            </a:pPr>
            <a:fld id="{94E06FBA-EC84-4746-8ABD-EDB2E5BAAE42}"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1445359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pPr>
              <a:defRPr/>
            </a:pPr>
            <a:fld id="{0D1B76E0-C6D7-4767-AD1D-B285ADCA36D9}" type="datetime1">
              <a:rPr lang="el-GR" smtClean="0">
                <a:solidFill>
                  <a:prstClr val="white">
                    <a:shade val="50000"/>
                  </a:prstClr>
                </a:solidFill>
              </a:rPr>
              <a:pPr>
                <a:defRPr/>
              </a:pPr>
              <a:t>11/05/2016</a:t>
            </a:fld>
            <a:endParaRPr lang="el-GR">
              <a:solidFill>
                <a:prstClr val="white">
                  <a:shade val="50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white">
                  <a:shade val="50000"/>
                </a:prstClr>
              </a:solidFill>
            </a:endParaRPr>
          </a:p>
        </p:txBody>
      </p:sp>
      <p:sp>
        <p:nvSpPr>
          <p:cNvPr id="7" name="Θέση αριθμού διαφάνειας 6"/>
          <p:cNvSpPr>
            <a:spLocks noGrp="1"/>
          </p:cNvSpPr>
          <p:nvPr>
            <p:ph type="sldNum" sz="quarter" idx="12"/>
          </p:nvPr>
        </p:nvSpPr>
        <p:spPr/>
        <p:txBody>
          <a:bodyPr/>
          <a:lstStyle/>
          <a:p>
            <a:pPr>
              <a:defRPr/>
            </a:pPr>
            <a:fld id="{84E3E6AF-CFA2-45B1-8014-19B286D055A9}"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569069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a:defRPr/>
            </a:pPr>
            <a:fld id="{C6D73EA4-A697-4FB1-A49B-C5076D981DC1}" type="datetime1">
              <a:rPr lang="el-GR" smtClean="0">
                <a:solidFill>
                  <a:prstClr val="white">
                    <a:shade val="50000"/>
                  </a:prstClr>
                </a:solidFill>
              </a:rPr>
              <a:pPr>
                <a:defRPr/>
              </a:pPr>
              <a:t>11/05/2016</a:t>
            </a:fld>
            <a:endParaRPr lang="el-GR">
              <a:solidFill>
                <a:prstClr val="white">
                  <a:shade val="50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white">
                  <a:shade val="50000"/>
                </a:prstClr>
              </a:solidFill>
            </a:endParaRPr>
          </a:p>
        </p:txBody>
      </p:sp>
      <p:sp>
        <p:nvSpPr>
          <p:cNvPr id="6" name="Θέση αριθμού διαφάνειας 5"/>
          <p:cNvSpPr>
            <a:spLocks noGrp="1"/>
          </p:cNvSpPr>
          <p:nvPr>
            <p:ph type="sldNum" sz="quarter" idx="12"/>
          </p:nvPr>
        </p:nvSpPr>
        <p:spPr/>
        <p:txBody>
          <a:bodyPr/>
          <a:lstStyle/>
          <a:p>
            <a:pPr>
              <a:defRPr/>
            </a:pPr>
            <a:fld id="{3C63D2DC-FB04-4BCC-A881-FDA1C8AB6B44}"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2605580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a:defRPr/>
            </a:pPr>
            <a:fld id="{28324563-BD2A-481B-A230-EB5746B6298A}" type="datetime1">
              <a:rPr lang="el-GR" smtClean="0">
                <a:solidFill>
                  <a:prstClr val="white">
                    <a:shade val="50000"/>
                  </a:prstClr>
                </a:solidFill>
              </a:rPr>
              <a:pPr>
                <a:defRPr/>
              </a:pPr>
              <a:t>11/05/2016</a:t>
            </a:fld>
            <a:endParaRPr lang="el-GR">
              <a:solidFill>
                <a:prstClr val="white">
                  <a:shade val="50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white">
                  <a:shade val="50000"/>
                </a:prstClr>
              </a:solidFill>
            </a:endParaRPr>
          </a:p>
        </p:txBody>
      </p:sp>
      <p:sp>
        <p:nvSpPr>
          <p:cNvPr id="6" name="Θέση αριθμού διαφάνειας 5"/>
          <p:cNvSpPr>
            <a:spLocks noGrp="1"/>
          </p:cNvSpPr>
          <p:nvPr>
            <p:ph type="sldNum" sz="quarter" idx="12"/>
          </p:nvPr>
        </p:nvSpPr>
        <p:spPr/>
        <p:txBody>
          <a:bodyPr/>
          <a:lstStyle/>
          <a:p>
            <a:pPr>
              <a:defRPr/>
            </a:pPr>
            <a:fld id="{A4DB09ED-E595-469B-A254-F941FF060904}"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1367174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Στυλ κύριου τίτλου</a:t>
            </a:r>
            <a:endParaRPr kumimoji="0" lang="en-US"/>
          </a:p>
        </p:txBody>
      </p:sp>
      <p:sp>
        <p:nvSpPr>
          <p:cNvPr id="28" name="Θέση ημερομηνίας 27"/>
          <p:cNvSpPr>
            <a:spLocks noGrp="1"/>
          </p:cNvSpPr>
          <p:nvPr>
            <p:ph type="dt" sz="half" idx="10"/>
          </p:nvPr>
        </p:nvSpPr>
        <p:spPr/>
        <p:txBody>
          <a:bodyPr/>
          <a:lstStyle/>
          <a:p>
            <a:pPr>
              <a:defRPr/>
            </a:pPr>
            <a:fld id="{E43FCE38-3F30-448D-B634-8E59D016C6CF}" type="datetime1">
              <a:rPr lang="el-GR" smtClean="0">
                <a:solidFill>
                  <a:prstClr val="white">
                    <a:shade val="50000"/>
                  </a:prstClr>
                </a:solidFill>
              </a:rPr>
              <a:pPr>
                <a:defRPr/>
              </a:pPr>
              <a:t>11/05/2016</a:t>
            </a:fld>
            <a:endParaRPr lang="el-GR">
              <a:solidFill>
                <a:prstClr val="white">
                  <a:shade val="50000"/>
                </a:prstClr>
              </a:solidFill>
            </a:endParaRPr>
          </a:p>
        </p:txBody>
      </p:sp>
      <p:sp>
        <p:nvSpPr>
          <p:cNvPr id="17" name="Θέση υποσέλιδου 16"/>
          <p:cNvSpPr>
            <a:spLocks noGrp="1"/>
          </p:cNvSpPr>
          <p:nvPr>
            <p:ph type="ftr" sz="quarter" idx="11"/>
          </p:nvPr>
        </p:nvSpPr>
        <p:spPr/>
        <p:txBody>
          <a:bodyPr/>
          <a:lstStyle/>
          <a:p>
            <a:pPr>
              <a:defRPr/>
            </a:pPr>
            <a:endParaRPr lang="el-GR">
              <a:solidFill>
                <a:prstClr val="white">
                  <a:shade val="50000"/>
                </a:prstClr>
              </a:solidFill>
            </a:endParaRPr>
          </a:p>
        </p:txBody>
      </p:sp>
      <p:sp>
        <p:nvSpPr>
          <p:cNvPr id="29" name="Θέση αριθμού διαφάνειας 28"/>
          <p:cNvSpPr>
            <a:spLocks noGrp="1"/>
          </p:cNvSpPr>
          <p:nvPr>
            <p:ph type="sldNum" sz="quarter" idx="12"/>
          </p:nvPr>
        </p:nvSpPr>
        <p:spPr/>
        <p:txBody>
          <a:bodyPr/>
          <a:lstStyle/>
          <a:p>
            <a:pPr>
              <a:defRPr/>
            </a:pPr>
            <a:fld id="{258769D1-0892-4A1E-A226-DAE6534A728E}" type="slidenum">
              <a:rPr lang="el-GR" smtClean="0">
                <a:solidFill>
                  <a:prstClr val="white">
                    <a:shade val="50000"/>
                  </a:prstClr>
                </a:solidFill>
              </a:rPr>
              <a:pPr>
                <a:defRPr/>
              </a:pPr>
              <a:t>‹#›</a:t>
            </a:fld>
            <a:endParaRPr lang="el-GR">
              <a:solidFill>
                <a:prstClr val="white">
                  <a:shade val="50000"/>
                </a:prstClr>
              </a:solidFill>
            </a:endParaRP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Tree>
    <p:extLst>
      <p:ext uri="{BB962C8B-B14F-4D97-AF65-F5344CB8AC3E}">
        <p14:creationId xmlns:p14="http://schemas.microsoft.com/office/powerpoint/2010/main" val="4163111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a:defRPr/>
            </a:pPr>
            <a:fld id="{DE4C1612-5B40-46D8-93AA-71CBDA8DEC79}" type="datetime1">
              <a:rPr lang="el-GR" smtClean="0">
                <a:solidFill>
                  <a:prstClr val="white">
                    <a:shade val="50000"/>
                  </a:prstClr>
                </a:solidFill>
              </a:rPr>
              <a:pPr>
                <a:defRPr/>
              </a:pPr>
              <a:t>11/05/2016</a:t>
            </a:fld>
            <a:endParaRPr lang="el-GR">
              <a:solidFill>
                <a:prstClr val="white">
                  <a:shade val="50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white">
                  <a:shade val="50000"/>
                </a:prstClr>
              </a:solidFill>
            </a:endParaRPr>
          </a:p>
        </p:txBody>
      </p:sp>
      <p:sp>
        <p:nvSpPr>
          <p:cNvPr id="6" name="Θέση αριθμού διαφάνειας 5"/>
          <p:cNvSpPr>
            <a:spLocks noGrp="1"/>
          </p:cNvSpPr>
          <p:nvPr>
            <p:ph type="sldNum" sz="quarter" idx="12"/>
          </p:nvPr>
        </p:nvSpPr>
        <p:spPr/>
        <p:txBody>
          <a:bodyPr/>
          <a:lstStyle/>
          <a:p>
            <a:pPr>
              <a:defRPr/>
            </a:pPr>
            <a:fld id="{94E06FBA-EC84-4746-8ABD-EDB2E5BAAE42}"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4197403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pPr>
              <a:defRPr/>
            </a:pPr>
            <a:fld id="{F31A1462-C6F1-4F50-9C1B-27085C81FF83}" type="datetime1">
              <a:rPr lang="el-GR" smtClean="0">
                <a:solidFill>
                  <a:prstClr val="white">
                    <a:shade val="50000"/>
                  </a:prstClr>
                </a:solidFill>
              </a:rPr>
              <a:pPr>
                <a:defRPr/>
              </a:pPr>
              <a:t>11/05/2016</a:t>
            </a:fld>
            <a:endParaRPr lang="el-GR">
              <a:solidFill>
                <a:prstClr val="white">
                  <a:shade val="50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white">
                  <a:shade val="50000"/>
                </a:prstClr>
              </a:solidFill>
            </a:endParaRPr>
          </a:p>
        </p:txBody>
      </p:sp>
      <p:sp>
        <p:nvSpPr>
          <p:cNvPr id="6" name="Θέση αριθμού διαφάνειας 5"/>
          <p:cNvSpPr>
            <a:spLocks noGrp="1"/>
          </p:cNvSpPr>
          <p:nvPr>
            <p:ph type="sldNum" sz="quarter" idx="12"/>
          </p:nvPr>
        </p:nvSpPr>
        <p:spPr>
          <a:xfrm>
            <a:off x="7924800" y="6416675"/>
            <a:ext cx="762000" cy="365125"/>
          </a:xfrm>
        </p:spPr>
        <p:txBody>
          <a:bodyPr/>
          <a:lstStyle/>
          <a:p>
            <a:pPr>
              <a:defRPr/>
            </a:pPr>
            <a:fld id="{8552A413-3B6E-4FEC-B5D4-204F52E5854E}"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11197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pPr>
              <a:defRPr/>
            </a:pPr>
            <a:fld id="{D3C2E8B2-29BF-430D-AE4F-405504A2A6EE}" type="datetime1">
              <a:rPr lang="el-GR" smtClean="0">
                <a:solidFill>
                  <a:prstClr val="white">
                    <a:shade val="50000"/>
                  </a:prstClr>
                </a:solidFill>
              </a:rPr>
              <a:pPr>
                <a:defRPr/>
              </a:pPr>
              <a:t>11/05/2016</a:t>
            </a:fld>
            <a:endParaRPr lang="el-GR">
              <a:solidFill>
                <a:prstClr val="white">
                  <a:shade val="50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white">
                  <a:shade val="50000"/>
                </a:prstClr>
              </a:solidFill>
            </a:endParaRPr>
          </a:p>
        </p:txBody>
      </p:sp>
      <p:sp>
        <p:nvSpPr>
          <p:cNvPr id="7" name="Θέση αριθμού διαφάνειας 6"/>
          <p:cNvSpPr>
            <a:spLocks noGrp="1"/>
          </p:cNvSpPr>
          <p:nvPr>
            <p:ph type="sldNum" sz="quarter" idx="12"/>
          </p:nvPr>
        </p:nvSpPr>
        <p:spPr/>
        <p:txBody>
          <a:bodyPr/>
          <a:lstStyle/>
          <a:p>
            <a:pPr>
              <a:defRPr/>
            </a:pPr>
            <a:fld id="{D72EB188-FD2E-4F7E-A3A2-215E926A86C0}"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2498390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pPr>
              <a:defRPr/>
            </a:pPr>
            <a:fld id="{0F7D93D1-A709-4288-8889-EAD186788EF0}" type="datetime1">
              <a:rPr lang="el-GR" smtClean="0">
                <a:solidFill>
                  <a:prstClr val="white">
                    <a:shade val="50000"/>
                  </a:prstClr>
                </a:solidFill>
              </a:rPr>
              <a:pPr>
                <a:defRPr/>
              </a:pPr>
              <a:t>11/05/2016</a:t>
            </a:fld>
            <a:endParaRPr lang="el-GR">
              <a:solidFill>
                <a:prstClr val="white">
                  <a:shade val="50000"/>
                </a:prstClr>
              </a:solidFill>
            </a:endParaRPr>
          </a:p>
        </p:txBody>
      </p:sp>
      <p:sp>
        <p:nvSpPr>
          <p:cNvPr id="8" name="Θέση υποσέλιδου 7"/>
          <p:cNvSpPr>
            <a:spLocks noGrp="1"/>
          </p:cNvSpPr>
          <p:nvPr>
            <p:ph type="ftr" sz="quarter" idx="11"/>
          </p:nvPr>
        </p:nvSpPr>
        <p:spPr/>
        <p:txBody>
          <a:bodyPr/>
          <a:lstStyle/>
          <a:p>
            <a:pPr>
              <a:defRPr/>
            </a:pPr>
            <a:endParaRPr lang="el-GR">
              <a:solidFill>
                <a:prstClr val="white">
                  <a:shade val="50000"/>
                </a:prstClr>
              </a:solidFill>
            </a:endParaRPr>
          </a:p>
        </p:txBody>
      </p:sp>
      <p:sp>
        <p:nvSpPr>
          <p:cNvPr id="9" name="Θέση αριθμού διαφάνειας 8"/>
          <p:cNvSpPr>
            <a:spLocks noGrp="1"/>
          </p:cNvSpPr>
          <p:nvPr>
            <p:ph type="sldNum" sz="quarter" idx="12"/>
          </p:nvPr>
        </p:nvSpPr>
        <p:spPr/>
        <p:txBody>
          <a:bodyPr/>
          <a:lstStyle/>
          <a:p>
            <a:pPr>
              <a:defRPr/>
            </a:pPr>
            <a:fld id="{4AE04AD3-621D-49DA-9A00-A546783EA2FF}"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436618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pPr>
              <a:defRPr/>
            </a:pPr>
            <a:fld id="{8EE67226-4BFB-40FB-9CF4-5B243A60A226}" type="datetime1">
              <a:rPr lang="el-GR" smtClean="0">
                <a:solidFill>
                  <a:prstClr val="white">
                    <a:shade val="50000"/>
                  </a:prstClr>
                </a:solidFill>
              </a:rPr>
              <a:pPr>
                <a:defRPr/>
              </a:pPr>
              <a:t>11/05/2016</a:t>
            </a:fld>
            <a:endParaRPr lang="el-GR">
              <a:solidFill>
                <a:prstClr val="white">
                  <a:shade val="50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white">
                  <a:shade val="50000"/>
                </a:prstClr>
              </a:solidFill>
            </a:endParaRPr>
          </a:p>
        </p:txBody>
      </p:sp>
      <p:sp>
        <p:nvSpPr>
          <p:cNvPr id="5" name="Θέση αριθμού διαφάνειας 4"/>
          <p:cNvSpPr>
            <a:spLocks noGrp="1"/>
          </p:cNvSpPr>
          <p:nvPr>
            <p:ph type="sldNum" sz="quarter" idx="12"/>
          </p:nvPr>
        </p:nvSpPr>
        <p:spPr/>
        <p:txBody>
          <a:bodyPr/>
          <a:lstStyle/>
          <a:p>
            <a:pPr>
              <a:defRPr/>
            </a:pPr>
            <a:fld id="{52D9229A-CDF2-41E7-A82A-AABF9BA67211}"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2861230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B0430276-83BE-4865-8028-54D398FC7124}" type="datetime1">
              <a:rPr lang="el-GR" smtClean="0">
                <a:solidFill>
                  <a:prstClr val="white">
                    <a:shade val="50000"/>
                  </a:prstClr>
                </a:solidFill>
              </a:rPr>
              <a:pPr>
                <a:defRPr/>
              </a:pPr>
              <a:t>11/05/2016</a:t>
            </a:fld>
            <a:endParaRPr lang="el-GR">
              <a:solidFill>
                <a:prstClr val="white">
                  <a:shade val="50000"/>
                </a:prstClr>
              </a:solidFill>
            </a:endParaRPr>
          </a:p>
        </p:txBody>
      </p:sp>
      <p:sp>
        <p:nvSpPr>
          <p:cNvPr id="3" name="Θέση υποσέλιδου 2"/>
          <p:cNvSpPr>
            <a:spLocks noGrp="1"/>
          </p:cNvSpPr>
          <p:nvPr>
            <p:ph type="ftr" sz="quarter" idx="11"/>
          </p:nvPr>
        </p:nvSpPr>
        <p:spPr/>
        <p:txBody>
          <a:bodyPr/>
          <a:lstStyle/>
          <a:p>
            <a:pPr>
              <a:defRPr/>
            </a:pPr>
            <a:endParaRPr lang="el-GR">
              <a:solidFill>
                <a:prstClr val="white">
                  <a:shade val="50000"/>
                </a:prstClr>
              </a:solidFill>
            </a:endParaRPr>
          </a:p>
        </p:txBody>
      </p:sp>
      <p:sp>
        <p:nvSpPr>
          <p:cNvPr id="4" name="Θέση αριθμού διαφάνειας 3"/>
          <p:cNvSpPr>
            <a:spLocks noGrp="1"/>
          </p:cNvSpPr>
          <p:nvPr>
            <p:ph type="sldNum" sz="quarter" idx="12"/>
          </p:nvPr>
        </p:nvSpPr>
        <p:spPr/>
        <p:txBody>
          <a:bodyPr/>
          <a:lstStyle/>
          <a:p>
            <a:pPr>
              <a:defRPr/>
            </a:pPr>
            <a:fld id="{62B518E2-5E8A-4603-A173-FC4D67AEF198}"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209527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pPr>
              <a:defRPr/>
            </a:pPr>
            <a:fld id="{F31A1462-C6F1-4F50-9C1B-27085C81FF83}" type="datetime1">
              <a:rPr lang="el-GR" smtClean="0">
                <a:solidFill>
                  <a:prstClr val="white">
                    <a:shade val="50000"/>
                  </a:prstClr>
                </a:solidFill>
              </a:rPr>
              <a:pPr>
                <a:defRPr/>
              </a:pPr>
              <a:t>11/05/2016</a:t>
            </a:fld>
            <a:endParaRPr lang="el-GR">
              <a:solidFill>
                <a:prstClr val="white">
                  <a:shade val="50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white">
                  <a:shade val="50000"/>
                </a:prstClr>
              </a:solidFill>
            </a:endParaRPr>
          </a:p>
        </p:txBody>
      </p:sp>
      <p:sp>
        <p:nvSpPr>
          <p:cNvPr id="6" name="Θέση αριθμού διαφάνειας 5"/>
          <p:cNvSpPr>
            <a:spLocks noGrp="1"/>
          </p:cNvSpPr>
          <p:nvPr>
            <p:ph type="sldNum" sz="quarter" idx="12"/>
          </p:nvPr>
        </p:nvSpPr>
        <p:spPr>
          <a:xfrm>
            <a:off x="7924800" y="6416675"/>
            <a:ext cx="762000" cy="365125"/>
          </a:xfrm>
        </p:spPr>
        <p:txBody>
          <a:bodyPr/>
          <a:lstStyle/>
          <a:p>
            <a:pPr>
              <a:defRPr/>
            </a:pPr>
            <a:fld id="{8552A413-3B6E-4FEC-B5D4-204F52E5854E}"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2754913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pPr>
              <a:defRPr/>
            </a:pPr>
            <a:fld id="{42234BA6-16A4-49E6-B017-346D6768B46C}" type="datetime1">
              <a:rPr lang="el-GR" smtClean="0">
                <a:solidFill>
                  <a:prstClr val="white">
                    <a:shade val="50000"/>
                  </a:prstClr>
                </a:solidFill>
              </a:rPr>
              <a:pPr>
                <a:defRPr/>
              </a:pPr>
              <a:t>11/05/2016</a:t>
            </a:fld>
            <a:endParaRPr lang="el-GR">
              <a:solidFill>
                <a:prstClr val="white">
                  <a:shade val="50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white">
                  <a:shade val="50000"/>
                </a:prstClr>
              </a:solidFill>
            </a:endParaRPr>
          </a:p>
        </p:txBody>
      </p:sp>
      <p:sp>
        <p:nvSpPr>
          <p:cNvPr id="7" name="Θέση αριθμού διαφάνειας 6"/>
          <p:cNvSpPr>
            <a:spLocks noGrp="1"/>
          </p:cNvSpPr>
          <p:nvPr>
            <p:ph type="sldNum" sz="quarter" idx="12"/>
          </p:nvPr>
        </p:nvSpPr>
        <p:spPr/>
        <p:txBody>
          <a:bodyPr/>
          <a:lstStyle/>
          <a:p>
            <a:pPr>
              <a:defRPr/>
            </a:pPr>
            <a:fld id="{B1E237CE-99A3-4187-8272-5CC1A5E07925}"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2013103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pPr>
              <a:defRPr/>
            </a:pPr>
            <a:fld id="{0D1B76E0-C6D7-4767-AD1D-B285ADCA36D9}" type="datetime1">
              <a:rPr lang="el-GR" smtClean="0">
                <a:solidFill>
                  <a:prstClr val="white">
                    <a:shade val="50000"/>
                  </a:prstClr>
                </a:solidFill>
              </a:rPr>
              <a:pPr>
                <a:defRPr/>
              </a:pPr>
              <a:t>11/05/2016</a:t>
            </a:fld>
            <a:endParaRPr lang="el-GR">
              <a:solidFill>
                <a:prstClr val="white">
                  <a:shade val="50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white">
                  <a:shade val="50000"/>
                </a:prstClr>
              </a:solidFill>
            </a:endParaRPr>
          </a:p>
        </p:txBody>
      </p:sp>
      <p:sp>
        <p:nvSpPr>
          <p:cNvPr id="7" name="Θέση αριθμού διαφάνειας 6"/>
          <p:cNvSpPr>
            <a:spLocks noGrp="1"/>
          </p:cNvSpPr>
          <p:nvPr>
            <p:ph type="sldNum" sz="quarter" idx="12"/>
          </p:nvPr>
        </p:nvSpPr>
        <p:spPr/>
        <p:txBody>
          <a:bodyPr/>
          <a:lstStyle/>
          <a:p>
            <a:pPr>
              <a:defRPr/>
            </a:pPr>
            <a:fld id="{84E3E6AF-CFA2-45B1-8014-19B286D055A9}"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348157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a:defRPr/>
            </a:pPr>
            <a:fld id="{C6D73EA4-A697-4FB1-A49B-C5076D981DC1}" type="datetime1">
              <a:rPr lang="el-GR" smtClean="0">
                <a:solidFill>
                  <a:prstClr val="white">
                    <a:shade val="50000"/>
                  </a:prstClr>
                </a:solidFill>
              </a:rPr>
              <a:pPr>
                <a:defRPr/>
              </a:pPr>
              <a:t>11/05/2016</a:t>
            </a:fld>
            <a:endParaRPr lang="el-GR">
              <a:solidFill>
                <a:prstClr val="white">
                  <a:shade val="50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white">
                  <a:shade val="50000"/>
                </a:prstClr>
              </a:solidFill>
            </a:endParaRPr>
          </a:p>
        </p:txBody>
      </p:sp>
      <p:sp>
        <p:nvSpPr>
          <p:cNvPr id="6" name="Θέση αριθμού διαφάνειας 5"/>
          <p:cNvSpPr>
            <a:spLocks noGrp="1"/>
          </p:cNvSpPr>
          <p:nvPr>
            <p:ph type="sldNum" sz="quarter" idx="12"/>
          </p:nvPr>
        </p:nvSpPr>
        <p:spPr/>
        <p:txBody>
          <a:bodyPr/>
          <a:lstStyle/>
          <a:p>
            <a:pPr>
              <a:defRPr/>
            </a:pPr>
            <a:fld id="{3C63D2DC-FB04-4BCC-A881-FDA1C8AB6B44}"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835213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pPr>
              <a:defRPr/>
            </a:pPr>
            <a:fld id="{28324563-BD2A-481B-A230-EB5746B6298A}" type="datetime1">
              <a:rPr lang="el-GR" smtClean="0">
                <a:solidFill>
                  <a:prstClr val="white">
                    <a:shade val="50000"/>
                  </a:prstClr>
                </a:solidFill>
              </a:rPr>
              <a:pPr>
                <a:defRPr/>
              </a:pPr>
              <a:t>11/05/2016</a:t>
            </a:fld>
            <a:endParaRPr lang="el-GR">
              <a:solidFill>
                <a:prstClr val="white">
                  <a:shade val="50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white">
                  <a:shade val="50000"/>
                </a:prstClr>
              </a:solidFill>
            </a:endParaRPr>
          </a:p>
        </p:txBody>
      </p:sp>
      <p:sp>
        <p:nvSpPr>
          <p:cNvPr id="6" name="Θέση αριθμού διαφάνειας 5"/>
          <p:cNvSpPr>
            <a:spLocks noGrp="1"/>
          </p:cNvSpPr>
          <p:nvPr>
            <p:ph type="sldNum" sz="quarter" idx="12"/>
          </p:nvPr>
        </p:nvSpPr>
        <p:spPr/>
        <p:txBody>
          <a:bodyPr/>
          <a:lstStyle/>
          <a:p>
            <a:pPr>
              <a:defRPr/>
            </a:pPr>
            <a:fld id="{A4DB09ED-E595-469B-A254-F941FF060904}"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1082099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1B672FA-3BA6-4AE4-B0A1-E158BC28DB87}" type="datetimeFigureOut">
              <a:rPr lang="el-GR" smtClean="0">
                <a:solidFill>
                  <a:srgbClr val="2F2B20">
                    <a:tint val="75000"/>
                  </a:srgbClr>
                </a:solidFill>
              </a:rPr>
              <a:pPr/>
              <a:t>11/05/2016</a:t>
            </a:fld>
            <a:endParaRPr lang="el-GR">
              <a:solidFill>
                <a:srgbClr val="2F2B20">
                  <a:tint val="75000"/>
                </a:srgbClr>
              </a:solidFill>
            </a:endParaRPr>
          </a:p>
        </p:txBody>
      </p:sp>
      <p:sp>
        <p:nvSpPr>
          <p:cNvPr id="5" name="Θέση υποσέλιδου 4"/>
          <p:cNvSpPr>
            <a:spLocks noGrp="1"/>
          </p:cNvSpPr>
          <p:nvPr>
            <p:ph type="ftr" sz="quarter" idx="11"/>
          </p:nvPr>
        </p:nvSpPr>
        <p:spPr/>
        <p:txBody>
          <a:bodyPr/>
          <a:lstStyle/>
          <a:p>
            <a:endParaRPr lang="el-GR">
              <a:solidFill>
                <a:srgbClr val="2F2B20">
                  <a:tint val="75000"/>
                </a:srgbClr>
              </a:solidFill>
            </a:endParaRPr>
          </a:p>
        </p:txBody>
      </p:sp>
      <p:sp>
        <p:nvSpPr>
          <p:cNvPr id="6" name="Θέση αριθμού διαφάνειας 5"/>
          <p:cNvSpPr>
            <a:spLocks noGrp="1"/>
          </p:cNvSpPr>
          <p:nvPr>
            <p:ph type="sldNum" sz="quarter" idx="12"/>
          </p:nvPr>
        </p:nvSpPr>
        <p:spPr/>
        <p:txBody>
          <a:bodyPr/>
          <a:lstStyle/>
          <a:p>
            <a:fld id="{4767BD3C-B30B-4BEA-A916-746B745B6C8E}" type="slidenum">
              <a:rPr lang="el-GR" smtClean="0">
                <a:solidFill>
                  <a:srgbClr val="2F2B20">
                    <a:tint val="75000"/>
                  </a:srgbClr>
                </a:solidFill>
              </a:rPr>
              <a:pPr/>
              <a:t>‹#›</a:t>
            </a:fld>
            <a:endParaRPr lang="el-GR">
              <a:solidFill>
                <a:srgbClr val="2F2B20">
                  <a:tint val="75000"/>
                </a:srgbClr>
              </a:solidFill>
            </a:endParaRPr>
          </a:p>
        </p:txBody>
      </p:sp>
    </p:spTree>
    <p:extLst>
      <p:ext uri="{BB962C8B-B14F-4D97-AF65-F5344CB8AC3E}">
        <p14:creationId xmlns:p14="http://schemas.microsoft.com/office/powerpoint/2010/main" val="1183439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1B672FA-3BA6-4AE4-B0A1-E158BC28DB87}" type="datetimeFigureOut">
              <a:rPr lang="el-GR" smtClean="0">
                <a:solidFill>
                  <a:srgbClr val="2F2B20">
                    <a:tint val="75000"/>
                  </a:srgbClr>
                </a:solidFill>
              </a:rPr>
              <a:pPr/>
              <a:t>11/05/2016</a:t>
            </a:fld>
            <a:endParaRPr lang="el-GR">
              <a:solidFill>
                <a:srgbClr val="2F2B20">
                  <a:tint val="75000"/>
                </a:srgbClr>
              </a:solidFill>
            </a:endParaRPr>
          </a:p>
        </p:txBody>
      </p:sp>
      <p:sp>
        <p:nvSpPr>
          <p:cNvPr id="5" name="Θέση υποσέλιδου 4"/>
          <p:cNvSpPr>
            <a:spLocks noGrp="1"/>
          </p:cNvSpPr>
          <p:nvPr>
            <p:ph type="ftr" sz="quarter" idx="11"/>
          </p:nvPr>
        </p:nvSpPr>
        <p:spPr/>
        <p:txBody>
          <a:bodyPr/>
          <a:lstStyle/>
          <a:p>
            <a:endParaRPr lang="el-GR">
              <a:solidFill>
                <a:srgbClr val="2F2B20">
                  <a:tint val="75000"/>
                </a:srgbClr>
              </a:solidFill>
            </a:endParaRPr>
          </a:p>
        </p:txBody>
      </p:sp>
      <p:sp>
        <p:nvSpPr>
          <p:cNvPr id="6" name="Θέση αριθμού διαφάνειας 5"/>
          <p:cNvSpPr>
            <a:spLocks noGrp="1"/>
          </p:cNvSpPr>
          <p:nvPr>
            <p:ph type="sldNum" sz="quarter" idx="12"/>
          </p:nvPr>
        </p:nvSpPr>
        <p:spPr/>
        <p:txBody>
          <a:bodyPr/>
          <a:lstStyle/>
          <a:p>
            <a:fld id="{4767BD3C-B30B-4BEA-A916-746B745B6C8E}" type="slidenum">
              <a:rPr lang="el-GR" smtClean="0">
                <a:solidFill>
                  <a:srgbClr val="2F2B20">
                    <a:tint val="75000"/>
                  </a:srgbClr>
                </a:solidFill>
              </a:rPr>
              <a:pPr/>
              <a:t>‹#›</a:t>
            </a:fld>
            <a:endParaRPr lang="el-GR">
              <a:solidFill>
                <a:srgbClr val="2F2B20">
                  <a:tint val="75000"/>
                </a:srgbClr>
              </a:solidFill>
            </a:endParaRPr>
          </a:p>
        </p:txBody>
      </p:sp>
    </p:spTree>
    <p:extLst>
      <p:ext uri="{BB962C8B-B14F-4D97-AF65-F5344CB8AC3E}">
        <p14:creationId xmlns:p14="http://schemas.microsoft.com/office/powerpoint/2010/main" val="3269004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1B672FA-3BA6-4AE4-B0A1-E158BC28DB87}" type="datetimeFigureOut">
              <a:rPr lang="el-GR" smtClean="0">
                <a:solidFill>
                  <a:srgbClr val="2F2B20">
                    <a:tint val="75000"/>
                  </a:srgbClr>
                </a:solidFill>
              </a:rPr>
              <a:pPr/>
              <a:t>11/05/2016</a:t>
            </a:fld>
            <a:endParaRPr lang="el-GR">
              <a:solidFill>
                <a:srgbClr val="2F2B20">
                  <a:tint val="75000"/>
                </a:srgbClr>
              </a:solidFill>
            </a:endParaRPr>
          </a:p>
        </p:txBody>
      </p:sp>
      <p:sp>
        <p:nvSpPr>
          <p:cNvPr id="5" name="Θέση υποσέλιδου 4"/>
          <p:cNvSpPr>
            <a:spLocks noGrp="1"/>
          </p:cNvSpPr>
          <p:nvPr>
            <p:ph type="ftr" sz="quarter" idx="11"/>
          </p:nvPr>
        </p:nvSpPr>
        <p:spPr/>
        <p:txBody>
          <a:bodyPr/>
          <a:lstStyle/>
          <a:p>
            <a:endParaRPr lang="el-GR">
              <a:solidFill>
                <a:srgbClr val="2F2B20">
                  <a:tint val="75000"/>
                </a:srgbClr>
              </a:solidFill>
            </a:endParaRPr>
          </a:p>
        </p:txBody>
      </p:sp>
      <p:sp>
        <p:nvSpPr>
          <p:cNvPr id="6" name="Θέση αριθμού διαφάνειας 5"/>
          <p:cNvSpPr>
            <a:spLocks noGrp="1"/>
          </p:cNvSpPr>
          <p:nvPr>
            <p:ph type="sldNum" sz="quarter" idx="12"/>
          </p:nvPr>
        </p:nvSpPr>
        <p:spPr/>
        <p:txBody>
          <a:bodyPr/>
          <a:lstStyle/>
          <a:p>
            <a:fld id="{4767BD3C-B30B-4BEA-A916-746B745B6C8E}" type="slidenum">
              <a:rPr lang="el-GR" smtClean="0">
                <a:solidFill>
                  <a:srgbClr val="2F2B20">
                    <a:tint val="75000"/>
                  </a:srgbClr>
                </a:solidFill>
              </a:rPr>
              <a:pPr/>
              <a:t>‹#›</a:t>
            </a:fld>
            <a:endParaRPr lang="el-GR">
              <a:solidFill>
                <a:srgbClr val="2F2B20">
                  <a:tint val="75000"/>
                </a:srgbClr>
              </a:solidFill>
            </a:endParaRPr>
          </a:p>
        </p:txBody>
      </p:sp>
    </p:spTree>
    <p:extLst>
      <p:ext uri="{BB962C8B-B14F-4D97-AF65-F5344CB8AC3E}">
        <p14:creationId xmlns:p14="http://schemas.microsoft.com/office/powerpoint/2010/main" val="2679097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1B672FA-3BA6-4AE4-B0A1-E158BC28DB87}" type="datetimeFigureOut">
              <a:rPr lang="el-GR" smtClean="0">
                <a:solidFill>
                  <a:srgbClr val="2F2B20">
                    <a:tint val="75000"/>
                  </a:srgbClr>
                </a:solidFill>
              </a:rPr>
              <a:pPr/>
              <a:t>11/05/2016</a:t>
            </a:fld>
            <a:endParaRPr lang="el-GR">
              <a:solidFill>
                <a:srgbClr val="2F2B20">
                  <a:tint val="75000"/>
                </a:srgbClr>
              </a:solidFill>
            </a:endParaRPr>
          </a:p>
        </p:txBody>
      </p:sp>
      <p:sp>
        <p:nvSpPr>
          <p:cNvPr id="6" name="Θέση υποσέλιδου 5"/>
          <p:cNvSpPr>
            <a:spLocks noGrp="1"/>
          </p:cNvSpPr>
          <p:nvPr>
            <p:ph type="ftr" sz="quarter" idx="11"/>
          </p:nvPr>
        </p:nvSpPr>
        <p:spPr/>
        <p:txBody>
          <a:bodyPr/>
          <a:lstStyle/>
          <a:p>
            <a:endParaRPr lang="el-GR">
              <a:solidFill>
                <a:srgbClr val="2F2B20">
                  <a:tint val="75000"/>
                </a:srgbClr>
              </a:solidFill>
            </a:endParaRPr>
          </a:p>
        </p:txBody>
      </p:sp>
      <p:sp>
        <p:nvSpPr>
          <p:cNvPr id="7" name="Θέση αριθμού διαφάνειας 6"/>
          <p:cNvSpPr>
            <a:spLocks noGrp="1"/>
          </p:cNvSpPr>
          <p:nvPr>
            <p:ph type="sldNum" sz="quarter" idx="12"/>
          </p:nvPr>
        </p:nvSpPr>
        <p:spPr/>
        <p:txBody>
          <a:bodyPr/>
          <a:lstStyle/>
          <a:p>
            <a:fld id="{4767BD3C-B30B-4BEA-A916-746B745B6C8E}" type="slidenum">
              <a:rPr lang="el-GR" smtClean="0">
                <a:solidFill>
                  <a:srgbClr val="2F2B20">
                    <a:tint val="75000"/>
                  </a:srgbClr>
                </a:solidFill>
              </a:rPr>
              <a:pPr/>
              <a:t>‹#›</a:t>
            </a:fld>
            <a:endParaRPr lang="el-GR">
              <a:solidFill>
                <a:srgbClr val="2F2B20">
                  <a:tint val="75000"/>
                </a:srgbClr>
              </a:solidFill>
            </a:endParaRPr>
          </a:p>
        </p:txBody>
      </p:sp>
    </p:spTree>
    <p:extLst>
      <p:ext uri="{BB962C8B-B14F-4D97-AF65-F5344CB8AC3E}">
        <p14:creationId xmlns:p14="http://schemas.microsoft.com/office/powerpoint/2010/main" val="2913437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1B672FA-3BA6-4AE4-B0A1-E158BC28DB87}" type="datetimeFigureOut">
              <a:rPr lang="el-GR" smtClean="0">
                <a:solidFill>
                  <a:srgbClr val="2F2B20">
                    <a:tint val="75000"/>
                  </a:srgbClr>
                </a:solidFill>
              </a:rPr>
              <a:pPr/>
              <a:t>11/05/2016</a:t>
            </a:fld>
            <a:endParaRPr lang="el-GR">
              <a:solidFill>
                <a:srgbClr val="2F2B20">
                  <a:tint val="75000"/>
                </a:srgbClr>
              </a:solidFill>
            </a:endParaRPr>
          </a:p>
        </p:txBody>
      </p:sp>
      <p:sp>
        <p:nvSpPr>
          <p:cNvPr id="8" name="Θέση υποσέλιδου 7"/>
          <p:cNvSpPr>
            <a:spLocks noGrp="1"/>
          </p:cNvSpPr>
          <p:nvPr>
            <p:ph type="ftr" sz="quarter" idx="11"/>
          </p:nvPr>
        </p:nvSpPr>
        <p:spPr/>
        <p:txBody>
          <a:bodyPr/>
          <a:lstStyle/>
          <a:p>
            <a:endParaRPr lang="el-GR">
              <a:solidFill>
                <a:srgbClr val="2F2B20">
                  <a:tint val="75000"/>
                </a:srgbClr>
              </a:solidFill>
            </a:endParaRPr>
          </a:p>
        </p:txBody>
      </p:sp>
      <p:sp>
        <p:nvSpPr>
          <p:cNvPr id="9" name="Θέση αριθμού διαφάνειας 8"/>
          <p:cNvSpPr>
            <a:spLocks noGrp="1"/>
          </p:cNvSpPr>
          <p:nvPr>
            <p:ph type="sldNum" sz="quarter" idx="12"/>
          </p:nvPr>
        </p:nvSpPr>
        <p:spPr/>
        <p:txBody>
          <a:bodyPr/>
          <a:lstStyle/>
          <a:p>
            <a:fld id="{4767BD3C-B30B-4BEA-A916-746B745B6C8E}" type="slidenum">
              <a:rPr lang="el-GR" smtClean="0">
                <a:solidFill>
                  <a:srgbClr val="2F2B20">
                    <a:tint val="75000"/>
                  </a:srgbClr>
                </a:solidFill>
              </a:rPr>
              <a:pPr/>
              <a:t>‹#›</a:t>
            </a:fld>
            <a:endParaRPr lang="el-GR">
              <a:solidFill>
                <a:srgbClr val="2F2B20">
                  <a:tint val="75000"/>
                </a:srgbClr>
              </a:solidFill>
            </a:endParaRPr>
          </a:p>
        </p:txBody>
      </p:sp>
    </p:spTree>
    <p:extLst>
      <p:ext uri="{BB962C8B-B14F-4D97-AF65-F5344CB8AC3E}">
        <p14:creationId xmlns:p14="http://schemas.microsoft.com/office/powerpoint/2010/main" val="3810703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1B672FA-3BA6-4AE4-B0A1-E158BC28DB87}" type="datetimeFigureOut">
              <a:rPr lang="el-GR" smtClean="0">
                <a:solidFill>
                  <a:srgbClr val="2F2B20">
                    <a:tint val="75000"/>
                  </a:srgbClr>
                </a:solidFill>
              </a:rPr>
              <a:pPr/>
              <a:t>11/05/2016</a:t>
            </a:fld>
            <a:endParaRPr lang="el-GR">
              <a:solidFill>
                <a:srgbClr val="2F2B20">
                  <a:tint val="75000"/>
                </a:srgbClr>
              </a:solidFill>
            </a:endParaRPr>
          </a:p>
        </p:txBody>
      </p:sp>
      <p:sp>
        <p:nvSpPr>
          <p:cNvPr id="4" name="Θέση υποσέλιδου 3"/>
          <p:cNvSpPr>
            <a:spLocks noGrp="1"/>
          </p:cNvSpPr>
          <p:nvPr>
            <p:ph type="ftr" sz="quarter" idx="11"/>
          </p:nvPr>
        </p:nvSpPr>
        <p:spPr/>
        <p:txBody>
          <a:bodyPr/>
          <a:lstStyle/>
          <a:p>
            <a:endParaRPr lang="el-GR">
              <a:solidFill>
                <a:srgbClr val="2F2B20">
                  <a:tint val="75000"/>
                </a:srgbClr>
              </a:solidFill>
            </a:endParaRPr>
          </a:p>
        </p:txBody>
      </p:sp>
      <p:sp>
        <p:nvSpPr>
          <p:cNvPr id="5" name="Θέση αριθμού διαφάνειας 4"/>
          <p:cNvSpPr>
            <a:spLocks noGrp="1"/>
          </p:cNvSpPr>
          <p:nvPr>
            <p:ph type="sldNum" sz="quarter" idx="12"/>
          </p:nvPr>
        </p:nvSpPr>
        <p:spPr/>
        <p:txBody>
          <a:bodyPr/>
          <a:lstStyle/>
          <a:p>
            <a:fld id="{4767BD3C-B30B-4BEA-A916-746B745B6C8E}" type="slidenum">
              <a:rPr lang="el-GR" smtClean="0">
                <a:solidFill>
                  <a:srgbClr val="2F2B20">
                    <a:tint val="75000"/>
                  </a:srgbClr>
                </a:solidFill>
              </a:rPr>
              <a:pPr/>
              <a:t>‹#›</a:t>
            </a:fld>
            <a:endParaRPr lang="el-GR">
              <a:solidFill>
                <a:srgbClr val="2F2B20">
                  <a:tint val="75000"/>
                </a:srgbClr>
              </a:solidFill>
            </a:endParaRPr>
          </a:p>
        </p:txBody>
      </p:sp>
    </p:spTree>
    <p:extLst>
      <p:ext uri="{BB962C8B-B14F-4D97-AF65-F5344CB8AC3E}">
        <p14:creationId xmlns:p14="http://schemas.microsoft.com/office/powerpoint/2010/main" val="145128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pPr>
              <a:defRPr/>
            </a:pPr>
            <a:fld id="{D3C2E8B2-29BF-430D-AE4F-405504A2A6EE}" type="datetime1">
              <a:rPr lang="el-GR" smtClean="0">
                <a:solidFill>
                  <a:prstClr val="white">
                    <a:shade val="50000"/>
                  </a:prstClr>
                </a:solidFill>
              </a:rPr>
              <a:pPr>
                <a:defRPr/>
              </a:pPr>
              <a:t>11/05/2016</a:t>
            </a:fld>
            <a:endParaRPr lang="el-GR">
              <a:solidFill>
                <a:prstClr val="white">
                  <a:shade val="50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white">
                  <a:shade val="50000"/>
                </a:prstClr>
              </a:solidFill>
            </a:endParaRPr>
          </a:p>
        </p:txBody>
      </p:sp>
      <p:sp>
        <p:nvSpPr>
          <p:cNvPr id="7" name="Θέση αριθμού διαφάνειας 6"/>
          <p:cNvSpPr>
            <a:spLocks noGrp="1"/>
          </p:cNvSpPr>
          <p:nvPr>
            <p:ph type="sldNum" sz="quarter" idx="12"/>
          </p:nvPr>
        </p:nvSpPr>
        <p:spPr/>
        <p:txBody>
          <a:bodyPr/>
          <a:lstStyle/>
          <a:p>
            <a:pPr>
              <a:defRPr/>
            </a:pPr>
            <a:fld id="{D72EB188-FD2E-4F7E-A3A2-215E926A86C0}"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17955662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1B672FA-3BA6-4AE4-B0A1-E158BC28DB87}" type="datetimeFigureOut">
              <a:rPr lang="el-GR" smtClean="0">
                <a:solidFill>
                  <a:srgbClr val="2F2B20">
                    <a:tint val="75000"/>
                  </a:srgbClr>
                </a:solidFill>
              </a:rPr>
              <a:pPr/>
              <a:t>11/05/2016</a:t>
            </a:fld>
            <a:endParaRPr lang="el-GR">
              <a:solidFill>
                <a:srgbClr val="2F2B20">
                  <a:tint val="75000"/>
                </a:srgbClr>
              </a:solidFill>
            </a:endParaRPr>
          </a:p>
        </p:txBody>
      </p:sp>
      <p:sp>
        <p:nvSpPr>
          <p:cNvPr id="3" name="Θέση υποσέλιδου 2"/>
          <p:cNvSpPr>
            <a:spLocks noGrp="1"/>
          </p:cNvSpPr>
          <p:nvPr>
            <p:ph type="ftr" sz="quarter" idx="11"/>
          </p:nvPr>
        </p:nvSpPr>
        <p:spPr/>
        <p:txBody>
          <a:bodyPr/>
          <a:lstStyle/>
          <a:p>
            <a:endParaRPr lang="el-GR">
              <a:solidFill>
                <a:srgbClr val="2F2B20">
                  <a:tint val="75000"/>
                </a:srgbClr>
              </a:solidFill>
            </a:endParaRPr>
          </a:p>
        </p:txBody>
      </p:sp>
      <p:sp>
        <p:nvSpPr>
          <p:cNvPr id="4" name="Θέση αριθμού διαφάνειας 3"/>
          <p:cNvSpPr>
            <a:spLocks noGrp="1"/>
          </p:cNvSpPr>
          <p:nvPr>
            <p:ph type="sldNum" sz="quarter" idx="12"/>
          </p:nvPr>
        </p:nvSpPr>
        <p:spPr/>
        <p:txBody>
          <a:bodyPr/>
          <a:lstStyle/>
          <a:p>
            <a:fld id="{4767BD3C-B30B-4BEA-A916-746B745B6C8E}" type="slidenum">
              <a:rPr lang="el-GR" smtClean="0">
                <a:solidFill>
                  <a:srgbClr val="2F2B20">
                    <a:tint val="75000"/>
                  </a:srgbClr>
                </a:solidFill>
              </a:rPr>
              <a:pPr/>
              <a:t>‹#›</a:t>
            </a:fld>
            <a:endParaRPr lang="el-GR">
              <a:solidFill>
                <a:srgbClr val="2F2B20">
                  <a:tint val="75000"/>
                </a:srgbClr>
              </a:solidFill>
            </a:endParaRPr>
          </a:p>
        </p:txBody>
      </p:sp>
    </p:spTree>
    <p:extLst>
      <p:ext uri="{BB962C8B-B14F-4D97-AF65-F5344CB8AC3E}">
        <p14:creationId xmlns:p14="http://schemas.microsoft.com/office/powerpoint/2010/main" val="1619227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1B672FA-3BA6-4AE4-B0A1-E158BC28DB87}" type="datetimeFigureOut">
              <a:rPr lang="el-GR" smtClean="0">
                <a:solidFill>
                  <a:srgbClr val="2F2B20">
                    <a:tint val="75000"/>
                  </a:srgbClr>
                </a:solidFill>
              </a:rPr>
              <a:pPr/>
              <a:t>11/05/2016</a:t>
            </a:fld>
            <a:endParaRPr lang="el-GR">
              <a:solidFill>
                <a:srgbClr val="2F2B20">
                  <a:tint val="75000"/>
                </a:srgbClr>
              </a:solidFill>
            </a:endParaRPr>
          </a:p>
        </p:txBody>
      </p:sp>
      <p:sp>
        <p:nvSpPr>
          <p:cNvPr id="6" name="Θέση υποσέλιδου 5"/>
          <p:cNvSpPr>
            <a:spLocks noGrp="1"/>
          </p:cNvSpPr>
          <p:nvPr>
            <p:ph type="ftr" sz="quarter" idx="11"/>
          </p:nvPr>
        </p:nvSpPr>
        <p:spPr/>
        <p:txBody>
          <a:bodyPr/>
          <a:lstStyle/>
          <a:p>
            <a:endParaRPr lang="el-GR">
              <a:solidFill>
                <a:srgbClr val="2F2B20">
                  <a:tint val="75000"/>
                </a:srgbClr>
              </a:solidFill>
            </a:endParaRPr>
          </a:p>
        </p:txBody>
      </p:sp>
      <p:sp>
        <p:nvSpPr>
          <p:cNvPr id="7" name="Θέση αριθμού διαφάνειας 6"/>
          <p:cNvSpPr>
            <a:spLocks noGrp="1"/>
          </p:cNvSpPr>
          <p:nvPr>
            <p:ph type="sldNum" sz="quarter" idx="12"/>
          </p:nvPr>
        </p:nvSpPr>
        <p:spPr/>
        <p:txBody>
          <a:bodyPr/>
          <a:lstStyle/>
          <a:p>
            <a:fld id="{4767BD3C-B30B-4BEA-A916-746B745B6C8E}" type="slidenum">
              <a:rPr lang="el-GR" smtClean="0">
                <a:solidFill>
                  <a:srgbClr val="2F2B20">
                    <a:tint val="75000"/>
                  </a:srgbClr>
                </a:solidFill>
              </a:rPr>
              <a:pPr/>
              <a:t>‹#›</a:t>
            </a:fld>
            <a:endParaRPr lang="el-GR">
              <a:solidFill>
                <a:srgbClr val="2F2B20">
                  <a:tint val="75000"/>
                </a:srgbClr>
              </a:solidFill>
            </a:endParaRPr>
          </a:p>
        </p:txBody>
      </p:sp>
    </p:spTree>
    <p:extLst>
      <p:ext uri="{BB962C8B-B14F-4D97-AF65-F5344CB8AC3E}">
        <p14:creationId xmlns:p14="http://schemas.microsoft.com/office/powerpoint/2010/main" val="3133574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1B672FA-3BA6-4AE4-B0A1-E158BC28DB87}" type="datetimeFigureOut">
              <a:rPr lang="el-GR" smtClean="0">
                <a:solidFill>
                  <a:srgbClr val="2F2B20">
                    <a:tint val="75000"/>
                  </a:srgbClr>
                </a:solidFill>
              </a:rPr>
              <a:pPr/>
              <a:t>11/05/2016</a:t>
            </a:fld>
            <a:endParaRPr lang="el-GR">
              <a:solidFill>
                <a:srgbClr val="2F2B20">
                  <a:tint val="75000"/>
                </a:srgbClr>
              </a:solidFill>
            </a:endParaRPr>
          </a:p>
        </p:txBody>
      </p:sp>
      <p:sp>
        <p:nvSpPr>
          <p:cNvPr id="6" name="Θέση υποσέλιδου 5"/>
          <p:cNvSpPr>
            <a:spLocks noGrp="1"/>
          </p:cNvSpPr>
          <p:nvPr>
            <p:ph type="ftr" sz="quarter" idx="11"/>
          </p:nvPr>
        </p:nvSpPr>
        <p:spPr/>
        <p:txBody>
          <a:bodyPr/>
          <a:lstStyle/>
          <a:p>
            <a:endParaRPr lang="el-GR">
              <a:solidFill>
                <a:srgbClr val="2F2B20">
                  <a:tint val="75000"/>
                </a:srgbClr>
              </a:solidFill>
            </a:endParaRPr>
          </a:p>
        </p:txBody>
      </p:sp>
      <p:sp>
        <p:nvSpPr>
          <p:cNvPr id="7" name="Θέση αριθμού διαφάνειας 6"/>
          <p:cNvSpPr>
            <a:spLocks noGrp="1"/>
          </p:cNvSpPr>
          <p:nvPr>
            <p:ph type="sldNum" sz="quarter" idx="12"/>
          </p:nvPr>
        </p:nvSpPr>
        <p:spPr/>
        <p:txBody>
          <a:bodyPr/>
          <a:lstStyle/>
          <a:p>
            <a:fld id="{4767BD3C-B30B-4BEA-A916-746B745B6C8E}" type="slidenum">
              <a:rPr lang="el-GR" smtClean="0">
                <a:solidFill>
                  <a:srgbClr val="2F2B20">
                    <a:tint val="75000"/>
                  </a:srgbClr>
                </a:solidFill>
              </a:rPr>
              <a:pPr/>
              <a:t>‹#›</a:t>
            </a:fld>
            <a:endParaRPr lang="el-GR">
              <a:solidFill>
                <a:srgbClr val="2F2B20">
                  <a:tint val="75000"/>
                </a:srgbClr>
              </a:solidFill>
            </a:endParaRPr>
          </a:p>
        </p:txBody>
      </p:sp>
    </p:spTree>
    <p:extLst>
      <p:ext uri="{BB962C8B-B14F-4D97-AF65-F5344CB8AC3E}">
        <p14:creationId xmlns:p14="http://schemas.microsoft.com/office/powerpoint/2010/main" val="763123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1B672FA-3BA6-4AE4-B0A1-E158BC28DB87}" type="datetimeFigureOut">
              <a:rPr lang="el-GR" smtClean="0">
                <a:solidFill>
                  <a:srgbClr val="2F2B20">
                    <a:tint val="75000"/>
                  </a:srgbClr>
                </a:solidFill>
              </a:rPr>
              <a:pPr/>
              <a:t>11/05/2016</a:t>
            </a:fld>
            <a:endParaRPr lang="el-GR">
              <a:solidFill>
                <a:srgbClr val="2F2B20">
                  <a:tint val="75000"/>
                </a:srgbClr>
              </a:solidFill>
            </a:endParaRPr>
          </a:p>
        </p:txBody>
      </p:sp>
      <p:sp>
        <p:nvSpPr>
          <p:cNvPr id="5" name="Θέση υποσέλιδου 4"/>
          <p:cNvSpPr>
            <a:spLocks noGrp="1"/>
          </p:cNvSpPr>
          <p:nvPr>
            <p:ph type="ftr" sz="quarter" idx="11"/>
          </p:nvPr>
        </p:nvSpPr>
        <p:spPr/>
        <p:txBody>
          <a:bodyPr/>
          <a:lstStyle/>
          <a:p>
            <a:endParaRPr lang="el-GR">
              <a:solidFill>
                <a:srgbClr val="2F2B20">
                  <a:tint val="75000"/>
                </a:srgbClr>
              </a:solidFill>
            </a:endParaRPr>
          </a:p>
        </p:txBody>
      </p:sp>
      <p:sp>
        <p:nvSpPr>
          <p:cNvPr id="6" name="Θέση αριθμού διαφάνειας 5"/>
          <p:cNvSpPr>
            <a:spLocks noGrp="1"/>
          </p:cNvSpPr>
          <p:nvPr>
            <p:ph type="sldNum" sz="quarter" idx="12"/>
          </p:nvPr>
        </p:nvSpPr>
        <p:spPr/>
        <p:txBody>
          <a:bodyPr/>
          <a:lstStyle/>
          <a:p>
            <a:fld id="{4767BD3C-B30B-4BEA-A916-746B745B6C8E}" type="slidenum">
              <a:rPr lang="el-GR" smtClean="0">
                <a:solidFill>
                  <a:srgbClr val="2F2B20">
                    <a:tint val="75000"/>
                  </a:srgbClr>
                </a:solidFill>
              </a:rPr>
              <a:pPr/>
              <a:t>‹#›</a:t>
            </a:fld>
            <a:endParaRPr lang="el-GR">
              <a:solidFill>
                <a:srgbClr val="2F2B20">
                  <a:tint val="75000"/>
                </a:srgbClr>
              </a:solidFill>
            </a:endParaRPr>
          </a:p>
        </p:txBody>
      </p:sp>
    </p:spTree>
    <p:extLst>
      <p:ext uri="{BB962C8B-B14F-4D97-AF65-F5344CB8AC3E}">
        <p14:creationId xmlns:p14="http://schemas.microsoft.com/office/powerpoint/2010/main" val="1225610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1B672FA-3BA6-4AE4-B0A1-E158BC28DB87}" type="datetimeFigureOut">
              <a:rPr lang="el-GR" smtClean="0">
                <a:solidFill>
                  <a:srgbClr val="2F2B20">
                    <a:tint val="75000"/>
                  </a:srgbClr>
                </a:solidFill>
              </a:rPr>
              <a:pPr/>
              <a:t>11/05/2016</a:t>
            </a:fld>
            <a:endParaRPr lang="el-GR">
              <a:solidFill>
                <a:srgbClr val="2F2B20">
                  <a:tint val="75000"/>
                </a:srgbClr>
              </a:solidFill>
            </a:endParaRPr>
          </a:p>
        </p:txBody>
      </p:sp>
      <p:sp>
        <p:nvSpPr>
          <p:cNvPr id="5" name="Θέση υποσέλιδου 4"/>
          <p:cNvSpPr>
            <a:spLocks noGrp="1"/>
          </p:cNvSpPr>
          <p:nvPr>
            <p:ph type="ftr" sz="quarter" idx="11"/>
          </p:nvPr>
        </p:nvSpPr>
        <p:spPr/>
        <p:txBody>
          <a:bodyPr/>
          <a:lstStyle/>
          <a:p>
            <a:endParaRPr lang="el-GR">
              <a:solidFill>
                <a:srgbClr val="2F2B20">
                  <a:tint val="75000"/>
                </a:srgbClr>
              </a:solidFill>
            </a:endParaRPr>
          </a:p>
        </p:txBody>
      </p:sp>
      <p:sp>
        <p:nvSpPr>
          <p:cNvPr id="6" name="Θέση αριθμού διαφάνειας 5"/>
          <p:cNvSpPr>
            <a:spLocks noGrp="1"/>
          </p:cNvSpPr>
          <p:nvPr>
            <p:ph type="sldNum" sz="quarter" idx="12"/>
          </p:nvPr>
        </p:nvSpPr>
        <p:spPr/>
        <p:txBody>
          <a:bodyPr/>
          <a:lstStyle/>
          <a:p>
            <a:fld id="{4767BD3C-B30B-4BEA-A916-746B745B6C8E}" type="slidenum">
              <a:rPr lang="el-GR" smtClean="0">
                <a:solidFill>
                  <a:srgbClr val="2F2B20">
                    <a:tint val="75000"/>
                  </a:srgbClr>
                </a:solidFill>
              </a:rPr>
              <a:pPr/>
              <a:t>‹#›</a:t>
            </a:fld>
            <a:endParaRPr lang="el-GR">
              <a:solidFill>
                <a:srgbClr val="2F2B20">
                  <a:tint val="75000"/>
                </a:srgbClr>
              </a:solidFill>
            </a:endParaRPr>
          </a:p>
        </p:txBody>
      </p:sp>
    </p:spTree>
    <p:extLst>
      <p:ext uri="{BB962C8B-B14F-4D97-AF65-F5344CB8AC3E}">
        <p14:creationId xmlns:p14="http://schemas.microsoft.com/office/powerpoint/2010/main" val="389229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pPr>
              <a:defRPr/>
            </a:pPr>
            <a:fld id="{0F7D93D1-A709-4288-8889-EAD186788EF0}" type="datetime1">
              <a:rPr lang="el-GR" smtClean="0">
                <a:solidFill>
                  <a:prstClr val="white">
                    <a:shade val="50000"/>
                  </a:prstClr>
                </a:solidFill>
              </a:rPr>
              <a:pPr>
                <a:defRPr/>
              </a:pPr>
              <a:t>11/05/2016</a:t>
            </a:fld>
            <a:endParaRPr lang="el-GR">
              <a:solidFill>
                <a:prstClr val="white">
                  <a:shade val="50000"/>
                </a:prstClr>
              </a:solidFill>
            </a:endParaRPr>
          </a:p>
        </p:txBody>
      </p:sp>
      <p:sp>
        <p:nvSpPr>
          <p:cNvPr id="8" name="Θέση υποσέλιδου 7"/>
          <p:cNvSpPr>
            <a:spLocks noGrp="1"/>
          </p:cNvSpPr>
          <p:nvPr>
            <p:ph type="ftr" sz="quarter" idx="11"/>
          </p:nvPr>
        </p:nvSpPr>
        <p:spPr/>
        <p:txBody>
          <a:bodyPr/>
          <a:lstStyle/>
          <a:p>
            <a:pPr>
              <a:defRPr/>
            </a:pPr>
            <a:endParaRPr lang="el-GR">
              <a:solidFill>
                <a:prstClr val="white">
                  <a:shade val="50000"/>
                </a:prstClr>
              </a:solidFill>
            </a:endParaRPr>
          </a:p>
        </p:txBody>
      </p:sp>
      <p:sp>
        <p:nvSpPr>
          <p:cNvPr id="9" name="Θέση αριθμού διαφάνειας 8"/>
          <p:cNvSpPr>
            <a:spLocks noGrp="1"/>
          </p:cNvSpPr>
          <p:nvPr>
            <p:ph type="sldNum" sz="quarter" idx="12"/>
          </p:nvPr>
        </p:nvSpPr>
        <p:spPr/>
        <p:txBody>
          <a:bodyPr/>
          <a:lstStyle/>
          <a:p>
            <a:pPr>
              <a:defRPr/>
            </a:pPr>
            <a:fld id="{4AE04AD3-621D-49DA-9A00-A546783EA2FF}"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267072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pPr>
              <a:defRPr/>
            </a:pPr>
            <a:fld id="{8EE67226-4BFB-40FB-9CF4-5B243A60A226}" type="datetime1">
              <a:rPr lang="el-GR" smtClean="0">
                <a:solidFill>
                  <a:prstClr val="white">
                    <a:shade val="50000"/>
                  </a:prstClr>
                </a:solidFill>
              </a:rPr>
              <a:pPr>
                <a:defRPr/>
              </a:pPr>
              <a:t>11/05/2016</a:t>
            </a:fld>
            <a:endParaRPr lang="el-GR">
              <a:solidFill>
                <a:prstClr val="white">
                  <a:shade val="50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white">
                  <a:shade val="50000"/>
                </a:prstClr>
              </a:solidFill>
            </a:endParaRPr>
          </a:p>
        </p:txBody>
      </p:sp>
      <p:sp>
        <p:nvSpPr>
          <p:cNvPr id="5" name="Θέση αριθμού διαφάνειας 4"/>
          <p:cNvSpPr>
            <a:spLocks noGrp="1"/>
          </p:cNvSpPr>
          <p:nvPr>
            <p:ph type="sldNum" sz="quarter" idx="12"/>
          </p:nvPr>
        </p:nvSpPr>
        <p:spPr/>
        <p:txBody>
          <a:bodyPr/>
          <a:lstStyle/>
          <a:p>
            <a:pPr>
              <a:defRPr/>
            </a:pPr>
            <a:fld id="{52D9229A-CDF2-41E7-A82A-AABF9BA67211}"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346082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B0430276-83BE-4865-8028-54D398FC7124}" type="datetime1">
              <a:rPr lang="el-GR" smtClean="0">
                <a:solidFill>
                  <a:prstClr val="white">
                    <a:shade val="50000"/>
                  </a:prstClr>
                </a:solidFill>
              </a:rPr>
              <a:pPr>
                <a:defRPr/>
              </a:pPr>
              <a:t>11/05/2016</a:t>
            </a:fld>
            <a:endParaRPr lang="el-GR">
              <a:solidFill>
                <a:prstClr val="white">
                  <a:shade val="50000"/>
                </a:prstClr>
              </a:solidFill>
            </a:endParaRPr>
          </a:p>
        </p:txBody>
      </p:sp>
      <p:sp>
        <p:nvSpPr>
          <p:cNvPr id="3" name="Θέση υποσέλιδου 2"/>
          <p:cNvSpPr>
            <a:spLocks noGrp="1"/>
          </p:cNvSpPr>
          <p:nvPr>
            <p:ph type="ftr" sz="quarter" idx="11"/>
          </p:nvPr>
        </p:nvSpPr>
        <p:spPr/>
        <p:txBody>
          <a:bodyPr/>
          <a:lstStyle/>
          <a:p>
            <a:pPr>
              <a:defRPr/>
            </a:pPr>
            <a:endParaRPr lang="el-GR">
              <a:solidFill>
                <a:prstClr val="white">
                  <a:shade val="50000"/>
                </a:prstClr>
              </a:solidFill>
            </a:endParaRPr>
          </a:p>
        </p:txBody>
      </p:sp>
      <p:sp>
        <p:nvSpPr>
          <p:cNvPr id="4" name="Θέση αριθμού διαφάνειας 3"/>
          <p:cNvSpPr>
            <a:spLocks noGrp="1"/>
          </p:cNvSpPr>
          <p:nvPr>
            <p:ph type="sldNum" sz="quarter" idx="12"/>
          </p:nvPr>
        </p:nvSpPr>
        <p:spPr/>
        <p:txBody>
          <a:bodyPr/>
          <a:lstStyle/>
          <a:p>
            <a:pPr>
              <a:defRPr/>
            </a:pPr>
            <a:fld id="{62B518E2-5E8A-4603-A173-FC4D67AEF198}"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351740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pPr>
              <a:defRPr/>
            </a:pPr>
            <a:fld id="{42234BA6-16A4-49E6-B017-346D6768B46C}" type="datetime1">
              <a:rPr lang="el-GR" smtClean="0">
                <a:solidFill>
                  <a:prstClr val="white">
                    <a:shade val="50000"/>
                  </a:prstClr>
                </a:solidFill>
              </a:rPr>
              <a:pPr>
                <a:defRPr/>
              </a:pPr>
              <a:t>11/05/2016</a:t>
            </a:fld>
            <a:endParaRPr lang="el-GR">
              <a:solidFill>
                <a:prstClr val="white">
                  <a:shade val="50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white">
                  <a:shade val="50000"/>
                </a:prstClr>
              </a:solidFill>
            </a:endParaRPr>
          </a:p>
        </p:txBody>
      </p:sp>
      <p:sp>
        <p:nvSpPr>
          <p:cNvPr id="7" name="Θέση αριθμού διαφάνειας 6"/>
          <p:cNvSpPr>
            <a:spLocks noGrp="1"/>
          </p:cNvSpPr>
          <p:nvPr>
            <p:ph type="sldNum" sz="quarter" idx="12"/>
          </p:nvPr>
        </p:nvSpPr>
        <p:spPr/>
        <p:txBody>
          <a:bodyPr/>
          <a:lstStyle/>
          <a:p>
            <a:pPr>
              <a:defRPr/>
            </a:pPr>
            <a:fld id="{B1E237CE-99A3-4187-8272-5CC1A5E07925}"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241462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pPr>
              <a:defRPr/>
            </a:pPr>
            <a:fld id="{0D1B76E0-C6D7-4767-AD1D-B285ADCA36D9}" type="datetime1">
              <a:rPr lang="el-GR" smtClean="0">
                <a:solidFill>
                  <a:prstClr val="white">
                    <a:shade val="50000"/>
                  </a:prstClr>
                </a:solidFill>
              </a:rPr>
              <a:pPr>
                <a:defRPr/>
              </a:pPr>
              <a:t>11/05/2016</a:t>
            </a:fld>
            <a:endParaRPr lang="el-GR">
              <a:solidFill>
                <a:prstClr val="white">
                  <a:shade val="50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white">
                  <a:shade val="50000"/>
                </a:prstClr>
              </a:solidFill>
            </a:endParaRPr>
          </a:p>
        </p:txBody>
      </p:sp>
      <p:sp>
        <p:nvSpPr>
          <p:cNvPr id="7" name="Θέση αριθμού διαφάνειας 6"/>
          <p:cNvSpPr>
            <a:spLocks noGrp="1"/>
          </p:cNvSpPr>
          <p:nvPr>
            <p:ph type="sldNum" sz="quarter" idx="12"/>
          </p:nvPr>
        </p:nvSpPr>
        <p:spPr/>
        <p:txBody>
          <a:bodyPr/>
          <a:lstStyle/>
          <a:p>
            <a:pPr>
              <a:defRPr/>
            </a:pPr>
            <a:fld id="{84E3E6AF-CFA2-45B1-8014-19B286D055A9}" type="slidenum">
              <a:rPr lang="el-GR" smtClean="0">
                <a:solidFill>
                  <a:prstClr val="white">
                    <a:shade val="50000"/>
                  </a:prstClr>
                </a:solidFill>
              </a:rPr>
              <a:pPr>
                <a:defRPr/>
              </a:pPr>
              <a:t>‹#›</a:t>
            </a:fld>
            <a:endParaRPr lang="el-GR">
              <a:solidFill>
                <a:prstClr val="white">
                  <a:shade val="50000"/>
                </a:prstClr>
              </a:solidFill>
            </a:endParaRPr>
          </a:p>
        </p:txBody>
      </p:sp>
    </p:spTree>
    <p:extLst>
      <p:ext uri="{BB962C8B-B14F-4D97-AF65-F5344CB8AC3E}">
        <p14:creationId xmlns:p14="http://schemas.microsoft.com/office/powerpoint/2010/main" val="64514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fld id="{91530D59-26D8-48D2-84E6-F12A945570DB}" type="datetime1">
              <a:rPr lang="el-GR" smtClean="0">
                <a:solidFill>
                  <a:prstClr val="white">
                    <a:shade val="50000"/>
                  </a:prstClr>
                </a:solidFill>
                <a:latin typeface="Tahoma" pitchFamily="34" charset="0"/>
              </a:rPr>
              <a:pPr fontAlgn="base">
                <a:spcBef>
                  <a:spcPct val="0"/>
                </a:spcBef>
                <a:spcAft>
                  <a:spcPct val="0"/>
                </a:spcAft>
                <a:defRPr/>
              </a:pPr>
              <a:t>11/05/2016</a:t>
            </a:fld>
            <a:endParaRPr lang="el-GR">
              <a:solidFill>
                <a:prstClr val="white">
                  <a:shade val="50000"/>
                </a:prstClr>
              </a:solidFill>
              <a:latin typeface="Tahoma" pitchFamily="34" charset="0"/>
            </a:endParaRP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l-GR">
              <a:solidFill>
                <a:prstClr val="white">
                  <a:shade val="50000"/>
                </a:prstClr>
              </a:solidFill>
              <a:latin typeface="Tahoma" pitchFamily="34" charset="0"/>
            </a:endParaRP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98C7D07B-BFEA-438D-B163-1A751D87749C}" type="slidenum">
              <a:rPr lang="el-GR" smtClean="0">
                <a:solidFill>
                  <a:prstClr val="white">
                    <a:shade val="50000"/>
                  </a:prstClr>
                </a:solidFill>
                <a:latin typeface="Tahoma" pitchFamily="34" charset="0"/>
              </a:rPr>
              <a:pPr fontAlgn="base">
                <a:spcBef>
                  <a:spcPct val="0"/>
                </a:spcBef>
                <a:spcAft>
                  <a:spcPct val="0"/>
                </a:spcAft>
                <a:defRPr/>
              </a:pPr>
              <a:t>‹#›</a:t>
            </a:fld>
            <a:endParaRPr lang="el-GR">
              <a:solidFill>
                <a:prstClr val="white">
                  <a:shade val="50000"/>
                </a:prstClr>
              </a:solidFill>
              <a:latin typeface="Tahoma" pitchFamily="34" charset="0"/>
            </a:endParaRPr>
          </a:p>
        </p:txBody>
      </p:sp>
    </p:spTree>
    <p:extLst>
      <p:ext uri="{BB962C8B-B14F-4D97-AF65-F5344CB8AC3E}">
        <p14:creationId xmlns:p14="http://schemas.microsoft.com/office/powerpoint/2010/main" val="10423764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fld id="{91530D59-26D8-48D2-84E6-F12A945570DB}" type="datetime1">
              <a:rPr lang="el-GR" smtClean="0">
                <a:solidFill>
                  <a:prstClr val="white">
                    <a:shade val="50000"/>
                  </a:prstClr>
                </a:solidFill>
                <a:latin typeface="Tahoma" pitchFamily="34" charset="0"/>
              </a:rPr>
              <a:pPr fontAlgn="base">
                <a:spcBef>
                  <a:spcPct val="0"/>
                </a:spcBef>
                <a:spcAft>
                  <a:spcPct val="0"/>
                </a:spcAft>
                <a:defRPr/>
              </a:pPr>
              <a:t>11/05/2016</a:t>
            </a:fld>
            <a:endParaRPr lang="el-GR">
              <a:solidFill>
                <a:prstClr val="white">
                  <a:shade val="50000"/>
                </a:prstClr>
              </a:solidFill>
              <a:latin typeface="Tahoma" pitchFamily="34" charset="0"/>
            </a:endParaRP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l-GR">
              <a:solidFill>
                <a:prstClr val="white">
                  <a:shade val="50000"/>
                </a:prstClr>
              </a:solidFill>
              <a:latin typeface="Tahoma" pitchFamily="34" charset="0"/>
            </a:endParaRP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98C7D07B-BFEA-438D-B163-1A751D87749C}" type="slidenum">
              <a:rPr lang="el-GR" smtClean="0">
                <a:solidFill>
                  <a:prstClr val="white">
                    <a:shade val="50000"/>
                  </a:prstClr>
                </a:solidFill>
                <a:latin typeface="Tahoma" pitchFamily="34" charset="0"/>
              </a:rPr>
              <a:pPr fontAlgn="base">
                <a:spcBef>
                  <a:spcPct val="0"/>
                </a:spcBef>
                <a:spcAft>
                  <a:spcPct val="0"/>
                </a:spcAft>
                <a:defRPr/>
              </a:pPr>
              <a:t>‹#›</a:t>
            </a:fld>
            <a:endParaRPr lang="el-GR">
              <a:solidFill>
                <a:prstClr val="white">
                  <a:shade val="50000"/>
                </a:prstClr>
              </a:solidFill>
              <a:latin typeface="Tahoma" pitchFamily="34" charset="0"/>
            </a:endParaRPr>
          </a:p>
        </p:txBody>
      </p:sp>
    </p:spTree>
    <p:extLst>
      <p:ext uri="{BB962C8B-B14F-4D97-AF65-F5344CB8AC3E}">
        <p14:creationId xmlns:p14="http://schemas.microsoft.com/office/powerpoint/2010/main" val="36656364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fld id="{91530D59-26D8-48D2-84E6-F12A945570DB}" type="datetime1">
              <a:rPr lang="el-GR" smtClean="0">
                <a:solidFill>
                  <a:prstClr val="white">
                    <a:shade val="50000"/>
                  </a:prstClr>
                </a:solidFill>
                <a:latin typeface="Tahoma" pitchFamily="34" charset="0"/>
              </a:rPr>
              <a:pPr fontAlgn="base">
                <a:spcBef>
                  <a:spcPct val="0"/>
                </a:spcBef>
                <a:spcAft>
                  <a:spcPct val="0"/>
                </a:spcAft>
                <a:defRPr/>
              </a:pPr>
              <a:t>11/05/2016</a:t>
            </a:fld>
            <a:endParaRPr lang="el-GR">
              <a:solidFill>
                <a:prstClr val="white">
                  <a:shade val="50000"/>
                </a:prstClr>
              </a:solidFill>
              <a:latin typeface="Tahoma" pitchFamily="34" charset="0"/>
            </a:endParaRP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l-GR">
              <a:solidFill>
                <a:prstClr val="white">
                  <a:shade val="50000"/>
                </a:prstClr>
              </a:solidFill>
              <a:latin typeface="Tahoma" pitchFamily="34" charset="0"/>
            </a:endParaRP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98C7D07B-BFEA-438D-B163-1A751D87749C}" type="slidenum">
              <a:rPr lang="el-GR" smtClean="0">
                <a:solidFill>
                  <a:prstClr val="white">
                    <a:shade val="50000"/>
                  </a:prstClr>
                </a:solidFill>
                <a:latin typeface="Tahoma" pitchFamily="34" charset="0"/>
              </a:rPr>
              <a:pPr fontAlgn="base">
                <a:spcBef>
                  <a:spcPct val="0"/>
                </a:spcBef>
                <a:spcAft>
                  <a:spcPct val="0"/>
                </a:spcAft>
                <a:defRPr/>
              </a:pPr>
              <a:t>‹#›</a:t>
            </a:fld>
            <a:endParaRPr lang="el-GR">
              <a:solidFill>
                <a:prstClr val="white">
                  <a:shade val="50000"/>
                </a:prstClr>
              </a:solidFill>
              <a:latin typeface="Tahoma" pitchFamily="34" charset="0"/>
            </a:endParaRPr>
          </a:p>
        </p:txBody>
      </p:sp>
    </p:spTree>
    <p:extLst>
      <p:ext uri="{BB962C8B-B14F-4D97-AF65-F5344CB8AC3E}">
        <p14:creationId xmlns:p14="http://schemas.microsoft.com/office/powerpoint/2010/main" val="84946843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4E2E6"/>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672FA-3BA6-4AE4-B0A1-E158BC28DB87}" type="datetimeFigureOut">
              <a:rPr lang="el-GR" smtClean="0">
                <a:solidFill>
                  <a:srgbClr val="2F2B20">
                    <a:tint val="75000"/>
                  </a:srgbClr>
                </a:solidFill>
              </a:rPr>
              <a:pPr/>
              <a:t>11/05/2016</a:t>
            </a:fld>
            <a:endParaRPr lang="el-GR">
              <a:solidFill>
                <a:srgbClr val="2F2B20">
                  <a:tint val="75000"/>
                </a:srgb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srgbClr val="2F2B20">
                  <a:tint val="75000"/>
                </a:srgb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7BD3C-B30B-4BEA-A916-746B745B6C8E}" type="slidenum">
              <a:rPr lang="el-GR" smtClean="0">
                <a:solidFill>
                  <a:srgbClr val="2F2B20">
                    <a:tint val="75000"/>
                  </a:srgbClr>
                </a:solidFill>
              </a:rPr>
              <a:pPr/>
              <a:t>‹#›</a:t>
            </a:fld>
            <a:endParaRPr lang="el-GR">
              <a:solidFill>
                <a:srgbClr val="2F2B20">
                  <a:tint val="75000"/>
                </a:srgbClr>
              </a:solidFill>
            </a:endParaRPr>
          </a:p>
        </p:txBody>
      </p:sp>
    </p:spTree>
    <p:extLst>
      <p:ext uri="{BB962C8B-B14F-4D97-AF65-F5344CB8AC3E}">
        <p14:creationId xmlns:p14="http://schemas.microsoft.com/office/powerpoint/2010/main" val="1598448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https://encrypted-tbn1.gstatic.com/images?q=tbn:ANd9GcTsOAaNFsWrnY-oQrEvvmyuuDemAb7IzOewRWmoqXwinQRpLA_P" TargetMode="External"/><Relationship Id="rId3" Type="http://schemas.openxmlformats.org/officeDocument/2006/relationships/tags" Target="../tags/tag3.xml"/><Relationship Id="rId7" Type="http://schemas.openxmlformats.org/officeDocument/2006/relationships/image" Target="https://encrypted-tbn2.gstatic.com/images?q=tbn:ANd9GcS5kN9Pd9COi8eZSgO8l7eEM0ntPhHidUs4KXPKuAsUi3CwrQ4a" TargetMode="External"/><Relationship Id="rId12"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11" Type="http://schemas.openxmlformats.org/officeDocument/2006/relationships/image" Target="https://encrypted-tbn0.gstatic.com/images?q=tbn:ANd9GcRwEvLPpbTjWnl20Hn3EMgzQLy0ij-BbsGnUT3qMWqOipnPgXTh" TargetMode="External"/><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audio" Target="file:///C:\Documents%20and%20Settings\Giannouli\Desktop\&#917;&#929;&#917;&#933;&#925;&#919;&#932;&#921;&#922;&#919;%20&#917;&#929;&#915;&#913;&#931;&#921;&#913;-%20PROJECT\PROJECT%202013-2014\PROJECT%20B2\&#928;&#917;&#929;&#927;&#933;&#931;&#921;&#913;&#931;&#919;-&#932;&#917;&#923;&#921;&#922;&#919;%20&#917;&#929;&#915;&#913;&#931;&#921;&#913;\carousel.wma" TargetMode="External"/><Relationship Id="rId9" Type="http://schemas.openxmlformats.org/officeDocument/2006/relationships/image" Target="http://www.iefimerida.gr/sites/default/files/imagecache/node_image660/facebook-ethismos-660_0.jpg" TargetMode="Externa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αριθμού διαφάνειας 3"/>
          <p:cNvSpPr>
            <a:spLocks noGrp="1"/>
          </p:cNvSpPr>
          <p:nvPr>
            <p:ph type="sldNum" sz="quarter" idx="12"/>
          </p:nvPr>
        </p:nvSpPr>
        <p:spPr/>
        <p:txBody>
          <a:bodyPr/>
          <a:lstStyle/>
          <a:p>
            <a:pPr>
              <a:defRPr/>
            </a:pPr>
            <a:fld id="{4D06050A-6147-4688-8F81-B0D1AC30A360}" type="slidenum">
              <a:rPr lang="el-GR"/>
              <a:pPr>
                <a:defRPr/>
              </a:pPr>
              <a:t>1</a:t>
            </a:fld>
            <a:endParaRPr lang="el-GR"/>
          </a:p>
        </p:txBody>
      </p:sp>
      <p:sp>
        <p:nvSpPr>
          <p:cNvPr id="88068" name="Rectangle 4"/>
          <p:cNvSpPr>
            <a:spLocks noChangeArrowheads="1"/>
          </p:cNvSpPr>
          <p:nvPr>
            <p:custDataLst>
              <p:tags r:id="rId2"/>
            </p:custDataLst>
          </p:nvPr>
        </p:nvSpPr>
        <p:spPr bwMode="auto">
          <a:xfrm>
            <a:off x="611188" y="5805488"/>
            <a:ext cx="8353425" cy="1200150"/>
          </a:xfrm>
          <a:prstGeom prst="rect">
            <a:avLst/>
          </a:prstGeom>
          <a:noFill/>
          <a:ln w="9525">
            <a:noFill/>
            <a:miter lim="800000"/>
            <a:headEnd/>
            <a:tailEnd/>
          </a:ln>
          <a:effectLst/>
        </p:spPr>
        <p:txBody>
          <a:bodyPr>
            <a:spAutoFit/>
          </a:bodyPr>
          <a:lstStyle/>
          <a:p>
            <a:pPr algn="ctr">
              <a:defRPr/>
            </a:pPr>
            <a:r>
              <a:rPr lang="el-GR" sz="3600" b="1" i="1" dirty="0">
                <a:solidFill>
                  <a:srgbClr val="FFFF00"/>
                </a:solidFill>
                <a:effectLst>
                  <a:outerShdw blurRad="38100" dist="38100" dir="2700000" algn="tl">
                    <a:srgbClr val="000000"/>
                  </a:outerShdw>
                </a:effectLst>
                <a:latin typeface="Arial" charset="0"/>
              </a:rPr>
              <a:t>«Εξαρτήσεις , εθισμοί, εκφοβισμός»</a:t>
            </a:r>
          </a:p>
          <a:p>
            <a:pPr algn="ctr">
              <a:defRPr/>
            </a:pPr>
            <a:endParaRPr lang="el-GR" sz="3600" dirty="0">
              <a:solidFill>
                <a:srgbClr val="FFFF00"/>
              </a:solidFill>
              <a:latin typeface="Arial" charset="0"/>
            </a:endParaRPr>
          </a:p>
        </p:txBody>
      </p:sp>
      <p:sp>
        <p:nvSpPr>
          <p:cNvPr id="88067" name="Rectangle 3"/>
          <p:cNvSpPr>
            <a:spLocks noChangeArrowheads="1"/>
          </p:cNvSpPr>
          <p:nvPr>
            <p:custDataLst>
              <p:tags r:id="rId3"/>
            </p:custDataLst>
          </p:nvPr>
        </p:nvSpPr>
        <p:spPr bwMode="auto">
          <a:xfrm>
            <a:off x="1908175" y="1268413"/>
            <a:ext cx="51117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5088" algn="ctr">
              <a:spcBef>
                <a:spcPct val="20000"/>
              </a:spcBef>
              <a:buClr>
                <a:schemeClr val="accent1"/>
              </a:buClr>
              <a:buSzPct val="80000"/>
              <a:buFont typeface="Wingdings 2" pitchFamily="18" charset="2"/>
              <a:buNone/>
            </a:pPr>
            <a:r>
              <a:rPr lang="el-GR" sz="2600" b="1">
                <a:solidFill>
                  <a:srgbClr val="FF0000"/>
                </a:solidFill>
                <a:latin typeface="Comic Sans MS" pitchFamily="66" charset="0"/>
              </a:rPr>
              <a:t>Ερευνητική Εργασία Α ΤΑΞΗΣ</a:t>
            </a:r>
          </a:p>
        </p:txBody>
      </p:sp>
      <p:sp>
        <p:nvSpPr>
          <p:cNvPr id="3077" name="WordArt 7"/>
          <p:cNvSpPr>
            <a:spLocks noChangeArrowheads="1" noChangeShapeType="1" noTextEdit="1"/>
          </p:cNvSpPr>
          <p:nvPr/>
        </p:nvSpPr>
        <p:spPr bwMode="auto">
          <a:xfrm>
            <a:off x="1547813" y="333375"/>
            <a:ext cx="5976937" cy="1008063"/>
          </a:xfrm>
          <a:prstGeom prst="rect">
            <a:avLst/>
          </a:prstGeom>
        </p:spPr>
        <p:txBody>
          <a:bodyPr wrap="none" fromWordArt="1">
            <a:prstTxWarp prst="textCanUp">
              <a:avLst>
                <a:gd name="adj" fmla="val 85713"/>
              </a:avLst>
            </a:prstTxWarp>
          </a:bodyPr>
          <a:lstStyle/>
          <a:p>
            <a:pPr algn="ctr"/>
            <a:r>
              <a:rPr lang="el-GR" sz="3600" kern="10" dirty="0">
                <a:ln w="19050">
                  <a:solidFill>
                    <a:srgbClr val="99CCFF"/>
                  </a:solidFill>
                  <a:round/>
                  <a:headEnd/>
                  <a:tailEnd/>
                </a:ln>
                <a:solidFill>
                  <a:srgbClr val="0066CC"/>
                </a:solidFill>
                <a:effectLst>
                  <a:outerShdw dist="35921" dir="2700000" algn="ctr" rotWithShape="0">
                    <a:srgbClr val="990000"/>
                  </a:outerShdw>
                </a:effectLst>
                <a:latin typeface="Impact"/>
              </a:rPr>
              <a:t>Γυμνάσιο Θεσπιών</a:t>
            </a:r>
          </a:p>
        </p:txBody>
      </p:sp>
      <p:pic>
        <p:nvPicPr>
          <p:cNvPr id="71689" name="Picture 9" descr="https://encrypted-tbn2.gstatic.com/images?q=tbn:ANd9GcS5kN9Pd9COi8eZSgO8l7eEM0ntPhHidUs4KXPKuAsUi3CwrQ4a"/>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11188" y="2185988"/>
            <a:ext cx="39608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irc_mi" descr="http://www.iefimerida.gr/sites/default/files/imagecache/node_image660/facebook-ethismos-660_0.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492500" y="3906838"/>
            <a:ext cx="378301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11" descr="https://encrypted-tbn0.gstatic.com/images?q=tbn:ANd9GcRwEvLPpbTjWnl20Hn3EMgzQLy0ij-BbsGnUT3qMWqOipnPgXTh"/>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5580063" y="1944688"/>
            <a:ext cx="20383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12" descr="https://encrypted-tbn1.gstatic.com/images?q=tbn:ANd9GcTsOAaNFsWrnY-oQrEvvmyuuDemAb7IzOewRWmoqXwinQRpLA_P"/>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611188" y="3803650"/>
            <a:ext cx="2171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7" name="carousel.wma">
            <a:hlinkClick r:id="" action="ppaction://media"/>
          </p:cNvPr>
          <p:cNvPicPr>
            <a:picLocks noRot="1" noChangeAspect="1" noChangeArrowheads="1"/>
          </p:cNvPicPr>
          <p:nvPr>
            <a:audioFile r:link="rId4"/>
          </p:nvPr>
        </p:nvPicPr>
        <p:blipFill>
          <a:blip r:embed="rId14">
            <a:extLst>
              <a:ext uri="{28A0092B-C50C-407E-A947-70E740481C1C}">
                <a14:useLocalDpi xmlns:a14="http://schemas.microsoft.com/office/drawing/2010/main" val="0"/>
              </a:ext>
            </a:extLst>
          </a:blip>
          <a:srcRect/>
          <a:stretch>
            <a:fillRect/>
          </a:stretch>
        </p:blipFill>
        <p:spPr bwMode="auto">
          <a:xfrm>
            <a:off x="8839200" y="6308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271828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circle(in)">
                                      <p:cBhvr>
                                        <p:cTn id="7" dur="2000"/>
                                        <p:tgtEl>
                                          <p:spTgt spid="88067"/>
                                        </p:tgtEl>
                                      </p:cBhvr>
                                    </p:animEffect>
                                  </p:childTnLst>
                                </p:cTn>
                              </p:par>
                            </p:childTnLst>
                          </p:cTn>
                        </p:par>
                        <p:par>
                          <p:cTn id="8" fill="hold" nodeType="afterGroup">
                            <p:stCondLst>
                              <p:cond delay="2000"/>
                            </p:stCondLst>
                            <p:childTnLst>
                              <p:par>
                                <p:cTn id="9" presetID="1" presetClass="mediacall" presetSubtype="0" fill="hold" nodeType="afterEffect">
                                  <p:stCondLst>
                                    <p:cond delay="0"/>
                                  </p:stCondLst>
                                  <p:childTnLst>
                                    <p:cmd type="call" cmd="playFrom(8)">
                                      <p:cBhvr>
                                        <p:cTn id="10" dur="1" fill="hold"/>
                                        <p:tgtEl>
                                          <p:spTgt spid="71697"/>
                                        </p:tgtEl>
                                      </p:cBhvr>
                                    </p:cmd>
                                  </p:childTnLst>
                                </p:cTn>
                              </p:par>
                              <p:par>
                                <p:cTn id="11" presetID="21" presetClass="entr" presetSubtype="4" fill="hold" nodeType="withEffect">
                                  <p:stCondLst>
                                    <p:cond delay="0"/>
                                  </p:stCondLst>
                                  <p:childTnLst>
                                    <p:set>
                                      <p:cBhvr>
                                        <p:cTn id="12" dur="1" fill="hold">
                                          <p:stCondLst>
                                            <p:cond delay="0"/>
                                          </p:stCondLst>
                                        </p:cTn>
                                        <p:tgtEl>
                                          <p:spTgt spid="71689"/>
                                        </p:tgtEl>
                                        <p:attrNameLst>
                                          <p:attrName>style.visibility</p:attrName>
                                        </p:attrNameLst>
                                      </p:cBhvr>
                                      <p:to>
                                        <p:strVal val="visible"/>
                                      </p:to>
                                    </p:set>
                                    <p:animEffect transition="in" filter="wheel(4)">
                                      <p:cBhvr>
                                        <p:cTn id="13" dur="2000"/>
                                        <p:tgtEl>
                                          <p:spTgt spid="71689"/>
                                        </p:tgtEl>
                                      </p:cBhvr>
                                    </p:animEffect>
                                  </p:childTnLst>
                                </p:cTn>
                              </p:par>
                              <p:par>
                                <p:cTn id="14" presetID="21" presetClass="entr" presetSubtype="4" fill="hold" nodeType="withEffect">
                                  <p:stCondLst>
                                    <p:cond delay="0"/>
                                  </p:stCondLst>
                                  <p:childTnLst>
                                    <p:set>
                                      <p:cBhvr>
                                        <p:cTn id="15" dur="1" fill="hold">
                                          <p:stCondLst>
                                            <p:cond delay="0"/>
                                          </p:stCondLst>
                                        </p:cTn>
                                        <p:tgtEl>
                                          <p:spTgt spid="71691"/>
                                        </p:tgtEl>
                                        <p:attrNameLst>
                                          <p:attrName>style.visibility</p:attrName>
                                        </p:attrNameLst>
                                      </p:cBhvr>
                                      <p:to>
                                        <p:strVal val="visible"/>
                                      </p:to>
                                    </p:set>
                                    <p:animEffect transition="in" filter="wheel(4)">
                                      <p:cBhvr>
                                        <p:cTn id="16" dur="2000"/>
                                        <p:tgtEl>
                                          <p:spTgt spid="71691"/>
                                        </p:tgtEl>
                                      </p:cBhvr>
                                    </p:animEffect>
                                  </p:childTnLst>
                                </p:cTn>
                              </p:par>
                              <p:par>
                                <p:cTn id="17" presetID="8" presetClass="entr" presetSubtype="16" fill="hold" nodeType="withEffect">
                                  <p:stCondLst>
                                    <p:cond delay="0"/>
                                  </p:stCondLst>
                                  <p:childTnLst>
                                    <p:set>
                                      <p:cBhvr>
                                        <p:cTn id="18" dur="1" fill="hold">
                                          <p:stCondLst>
                                            <p:cond delay="0"/>
                                          </p:stCondLst>
                                        </p:cTn>
                                        <p:tgtEl>
                                          <p:spTgt spid="71692"/>
                                        </p:tgtEl>
                                        <p:attrNameLst>
                                          <p:attrName>style.visibility</p:attrName>
                                        </p:attrNameLst>
                                      </p:cBhvr>
                                      <p:to>
                                        <p:strVal val="visible"/>
                                      </p:to>
                                    </p:set>
                                    <p:animEffect transition="in" filter="diamond(in)">
                                      <p:cBhvr>
                                        <p:cTn id="19" dur="2000"/>
                                        <p:tgtEl>
                                          <p:spTgt spid="71692"/>
                                        </p:tgtEl>
                                      </p:cBhvr>
                                    </p:animEffect>
                                  </p:childTnLst>
                                </p:cTn>
                              </p:par>
                              <p:par>
                                <p:cTn id="20" presetID="8" presetClass="entr" presetSubtype="32" fill="hold" nodeType="withEffect">
                                  <p:stCondLst>
                                    <p:cond delay="0"/>
                                  </p:stCondLst>
                                  <p:childTnLst>
                                    <p:set>
                                      <p:cBhvr>
                                        <p:cTn id="21" dur="1" fill="hold">
                                          <p:stCondLst>
                                            <p:cond delay="0"/>
                                          </p:stCondLst>
                                        </p:cTn>
                                        <p:tgtEl>
                                          <p:spTgt spid="71690"/>
                                        </p:tgtEl>
                                        <p:attrNameLst>
                                          <p:attrName>style.visibility</p:attrName>
                                        </p:attrNameLst>
                                      </p:cBhvr>
                                      <p:to>
                                        <p:strVal val="visible"/>
                                      </p:to>
                                    </p:set>
                                    <p:animEffect transition="in" filter="diamond(out)">
                                      <p:cBhvr>
                                        <p:cTn id="22" dur="2000"/>
                                        <p:tgtEl>
                                          <p:spTgt spid="71690"/>
                                        </p:tgtEl>
                                      </p:cBhvr>
                                    </p:animEffect>
                                  </p:childTnLst>
                                </p:cTn>
                              </p:par>
                            </p:childTnLst>
                          </p:cTn>
                        </p:par>
                        <p:par>
                          <p:cTn id="23" fill="hold" nodeType="afterGroup">
                            <p:stCondLst>
                              <p:cond delay="4000"/>
                            </p:stCondLst>
                            <p:childTnLst>
                              <p:par>
                                <p:cTn id="24" presetID="3" presetClass="entr" presetSubtype="10" fill="hold" grpId="0" nodeType="afterEffect">
                                  <p:stCondLst>
                                    <p:cond delay="0"/>
                                  </p:stCondLst>
                                  <p:childTnLst>
                                    <p:set>
                                      <p:cBhvr>
                                        <p:cTn id="25" dur="1" fill="hold">
                                          <p:stCondLst>
                                            <p:cond delay="0"/>
                                          </p:stCondLst>
                                        </p:cTn>
                                        <p:tgtEl>
                                          <p:spTgt spid="88068"/>
                                        </p:tgtEl>
                                        <p:attrNameLst>
                                          <p:attrName>style.visibility</p:attrName>
                                        </p:attrNameLst>
                                      </p:cBhvr>
                                      <p:to>
                                        <p:strVal val="visible"/>
                                      </p:to>
                                    </p:set>
                                    <p:animEffect transition="in" filter="blinds(horizontal)">
                                      <p:cBhvr>
                                        <p:cTn id="26"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4" showWhenStopped="0">
                <p:cTn id="27" repeatCount="indefinite" fill="hold" display="0">
                  <p:stCondLst>
                    <p:cond delay="indefinite"/>
                  </p:stCondLst>
                  <p:endCondLst>
                    <p:cond evt="onPrev" delay="0">
                      <p:tgtEl>
                        <p:sldTgt/>
                      </p:tgtEl>
                    </p:cond>
                    <p:cond evt="onStopAudio" delay="0">
                      <p:tgtEl>
                        <p:sldTgt/>
                      </p:tgtEl>
                    </p:cond>
                  </p:endCondLst>
                </p:cTn>
                <p:tgtEl>
                  <p:spTgt spid="71697"/>
                </p:tgtEl>
              </p:cMediaNode>
            </p:audio>
          </p:childTnLst>
        </p:cTn>
      </p:par>
    </p:tnLst>
    <p:bldLst>
      <p:bldP spid="88068" grpId="0"/>
      <p:bldP spid="8806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fontScale="90000"/>
          </a:bodyPr>
          <a:lstStyle/>
          <a:p>
            <a:pPr fontAlgn="auto">
              <a:spcAft>
                <a:spcPts val="0"/>
              </a:spcAft>
              <a:defRPr/>
            </a:pPr>
            <a:r>
              <a:rPr lang="en-US" sz="4000"/>
              <a:t>H</a:t>
            </a:r>
            <a:r>
              <a:rPr lang="el-GR" sz="4000"/>
              <a:t> εξάρτηση μπορεί να είναι:</a:t>
            </a:r>
            <a:br>
              <a:rPr lang="el-GR" sz="4000"/>
            </a:br>
            <a:endParaRPr lang="el-GR" sz="4000"/>
          </a:p>
        </p:txBody>
      </p:sp>
      <p:sp>
        <p:nvSpPr>
          <p:cNvPr id="157699" name="Rectangle 3"/>
          <p:cNvSpPr>
            <a:spLocks noGrp="1" noChangeArrowheads="1"/>
          </p:cNvSpPr>
          <p:nvPr>
            <p:ph idx="1"/>
          </p:nvPr>
        </p:nvSpPr>
        <p:spPr/>
        <p:txBody>
          <a:bodyPr/>
          <a:lstStyle/>
          <a:p>
            <a:r>
              <a:rPr lang="el-GR" b="1" smtClean="0"/>
              <a:t>Σωματική:</a:t>
            </a:r>
            <a:r>
              <a:rPr lang="el-GR" smtClean="0"/>
              <a:t> όταν ο οργανισμός του χρήστη δεν μπορεί να λειτουργήσει φυσιολογικά χωρίς τη χρήση.</a:t>
            </a:r>
          </a:p>
          <a:p>
            <a:pPr>
              <a:buFont typeface="Wingdings" pitchFamily="2" charset="2"/>
              <a:buNone/>
            </a:pPr>
            <a:endParaRPr lang="el-GR" smtClean="0"/>
          </a:p>
          <a:p>
            <a:r>
              <a:rPr lang="el-GR" b="1" smtClean="0"/>
              <a:t>Ψυχολογική:</a:t>
            </a:r>
            <a:r>
              <a:rPr lang="el-GR" smtClean="0"/>
              <a:t> όταν ο χρήστης έχει την ανάγκη της ουσίας για να διατηρήσει την ψυχική του συνοχή.</a:t>
            </a:r>
          </a:p>
        </p:txBody>
      </p:sp>
      <p:sp>
        <p:nvSpPr>
          <p:cNvPr id="4" name="Θέση αριθμού διαφάνειας 5"/>
          <p:cNvSpPr>
            <a:spLocks noGrp="1"/>
          </p:cNvSpPr>
          <p:nvPr>
            <p:ph type="sldNum" sz="quarter" idx="12"/>
          </p:nvPr>
        </p:nvSpPr>
        <p:spPr/>
        <p:txBody>
          <a:bodyPr/>
          <a:lstStyle/>
          <a:p>
            <a:pPr>
              <a:defRPr/>
            </a:pPr>
            <a:fld id="{F4BD0E5C-39CF-439B-AE85-B58F87524573}" type="slidenum">
              <a:rPr lang="el-GR"/>
              <a:pPr>
                <a:defRPr/>
              </a:pPr>
              <a:t>10</a:t>
            </a:fld>
            <a:endParaRPr lang="el-GR"/>
          </a:p>
        </p:txBody>
      </p:sp>
    </p:spTree>
    <p:extLst>
      <p:ext uri="{BB962C8B-B14F-4D97-AF65-F5344CB8AC3E}">
        <p14:creationId xmlns:p14="http://schemas.microsoft.com/office/powerpoint/2010/main" val="2528418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p:cTn id="7" dur="500" fill="hold"/>
                                        <p:tgtEl>
                                          <p:spTgt spid="157698"/>
                                        </p:tgtEl>
                                        <p:attrNameLst>
                                          <p:attrName>ppt_w</p:attrName>
                                        </p:attrNameLst>
                                      </p:cBhvr>
                                      <p:tavLst>
                                        <p:tav tm="0">
                                          <p:val>
                                            <p:fltVal val="0"/>
                                          </p:val>
                                        </p:tav>
                                        <p:tav tm="100000">
                                          <p:val>
                                            <p:strVal val="#ppt_w"/>
                                          </p:val>
                                        </p:tav>
                                      </p:tavLst>
                                    </p:anim>
                                    <p:anim calcmode="lin" valueType="num">
                                      <p:cBhvr>
                                        <p:cTn id="8" dur="500" fill="hold"/>
                                        <p:tgtEl>
                                          <p:spTgt spid="157698"/>
                                        </p:tgtEl>
                                        <p:attrNameLst>
                                          <p:attrName>ppt_h</p:attrName>
                                        </p:attrNameLst>
                                      </p:cBhvr>
                                      <p:tavLst>
                                        <p:tav tm="0">
                                          <p:val>
                                            <p:fltVal val="0"/>
                                          </p:val>
                                        </p:tav>
                                        <p:tav tm="100000">
                                          <p:val>
                                            <p:strVal val="#ppt_h"/>
                                          </p:val>
                                        </p:tav>
                                      </p:tavLst>
                                    </p:anim>
                                    <p:animEffect transition="in" filter="fade">
                                      <p:cBhvr>
                                        <p:cTn id="9" dur="500"/>
                                        <p:tgtEl>
                                          <p:spTgt spid="157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7699">
                                            <p:txEl>
                                              <p:pRg st="0" end="0"/>
                                            </p:txEl>
                                          </p:spTgt>
                                        </p:tgtEl>
                                        <p:attrNameLst>
                                          <p:attrName>style.visibility</p:attrName>
                                        </p:attrNameLst>
                                      </p:cBhvr>
                                      <p:to>
                                        <p:strVal val="visible"/>
                                      </p:to>
                                    </p:set>
                                    <p:animEffect transition="in" filter="fade">
                                      <p:cBhvr>
                                        <p:cTn id="14" dur="1000">
                                          <p:stCondLst>
                                            <p:cond delay="0"/>
                                          </p:stCondLst>
                                        </p:cTn>
                                        <p:tgtEl>
                                          <p:spTgt spid="15769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7699">
                                            <p:txEl>
                                              <p:pRg st="2" end="2"/>
                                            </p:txEl>
                                          </p:spTgt>
                                        </p:tgtEl>
                                        <p:attrNameLst>
                                          <p:attrName>style.visibility</p:attrName>
                                        </p:attrNameLst>
                                      </p:cBhvr>
                                      <p:to>
                                        <p:strVal val="visible"/>
                                      </p:to>
                                    </p:set>
                                    <p:animEffect transition="in" filter="fade">
                                      <p:cBhvr>
                                        <p:cTn id="19" dur="1000">
                                          <p:stCondLst>
                                            <p:cond delay="0"/>
                                          </p:stCondLst>
                                        </p:cTn>
                                        <p:tgtEl>
                                          <p:spTgt spid="15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Γράφημα 1"/>
          <p:cNvGraphicFramePr>
            <a:graphicFrameLocks noGrp="1"/>
          </p:cNvGraphicFramePr>
          <p:nvPr>
            <p:extLst>
              <p:ext uri="{D42A27DB-BD31-4B8C-83A1-F6EECF244321}">
                <p14:modId xmlns:p14="http://schemas.microsoft.com/office/powerpoint/2010/main" val="1680795907"/>
              </p:ext>
            </p:extLst>
          </p:nvPr>
        </p:nvGraphicFramePr>
        <p:xfrm>
          <a:off x="-80149" y="414686"/>
          <a:ext cx="9304299" cy="6028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30609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55576" y="2060848"/>
            <a:ext cx="7704856" cy="2800767"/>
          </a:xfrm>
          <a:prstGeom prst="rect">
            <a:avLst/>
          </a:prstGeom>
        </p:spPr>
        <p:txBody>
          <a:bodyPr wrap="square">
            <a:spAutoFit/>
          </a:bodyPr>
          <a:lstStyle/>
          <a:p>
            <a:pPr algn="ctr"/>
            <a:r>
              <a:rPr lang="el-GR" sz="4400" b="1" dirty="0">
                <a:solidFill>
                  <a:srgbClr val="2F2B20"/>
                </a:solidFill>
                <a:latin typeface="Constantia" pitchFamily="18" charset="0"/>
              </a:rPr>
              <a:t>10. Για ποιους λόγους νομίζεις ότι κάποιος μπορεί να καταλήξει να είναι εξαρτημένο άτομο; </a:t>
            </a:r>
          </a:p>
        </p:txBody>
      </p:sp>
    </p:spTree>
    <p:extLst>
      <p:ext uri="{BB962C8B-B14F-4D97-AF65-F5344CB8AC3E}">
        <p14:creationId xmlns:p14="http://schemas.microsoft.com/office/powerpoint/2010/main" val="35566850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Γράφημα 1"/>
          <p:cNvGraphicFramePr>
            <a:graphicFrameLocks noGrp="1"/>
          </p:cNvGraphicFramePr>
          <p:nvPr>
            <p:extLst>
              <p:ext uri="{D42A27DB-BD31-4B8C-83A1-F6EECF244321}">
                <p14:modId xmlns:p14="http://schemas.microsoft.com/office/powerpoint/2010/main" val="941146703"/>
              </p:ext>
            </p:extLst>
          </p:nvPr>
        </p:nvGraphicFramePr>
        <p:xfrm>
          <a:off x="-80149" y="414686"/>
          <a:ext cx="9304299" cy="6028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997532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Γράφημα 1"/>
          <p:cNvGraphicFramePr>
            <a:graphicFrameLocks noGrp="1"/>
          </p:cNvGraphicFramePr>
          <p:nvPr>
            <p:extLst>
              <p:ext uri="{D42A27DB-BD31-4B8C-83A1-F6EECF244321}">
                <p14:modId xmlns:p14="http://schemas.microsoft.com/office/powerpoint/2010/main" val="3987666519"/>
              </p:ext>
            </p:extLst>
          </p:nvPr>
        </p:nvGraphicFramePr>
        <p:xfrm>
          <a:off x="-80149" y="414686"/>
          <a:ext cx="9304299" cy="6028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846945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260648"/>
            <a:ext cx="7772400" cy="1470025"/>
          </a:xfrm>
        </p:spPr>
        <p:txBody>
          <a:bodyPr/>
          <a:lstStyle/>
          <a:p>
            <a:r>
              <a:rPr lang="el-GR" b="1" dirty="0" smtClean="0">
                <a:latin typeface="Constantia" pitchFamily="18" charset="0"/>
              </a:rPr>
              <a:t>Για άλλους λόγους</a:t>
            </a:r>
            <a:endParaRPr lang="el-GR" b="1" dirty="0">
              <a:latin typeface="Constantia" pitchFamily="18"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val="457380338"/>
              </p:ext>
            </p:extLst>
          </p:nvPr>
        </p:nvGraphicFramePr>
        <p:xfrm>
          <a:off x="1475656" y="1772816"/>
          <a:ext cx="6096000" cy="423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285750" indent="-285750">
                        <a:buFont typeface="Wingdings" pitchFamily="2" charset="2"/>
                        <a:buChar char="v"/>
                      </a:pPr>
                      <a:r>
                        <a:rPr lang="el-GR" sz="2800" dirty="0" smtClean="0">
                          <a:latin typeface="Constantia" pitchFamily="18" charset="0"/>
                        </a:rPr>
                        <a:t>Οικογενειακά</a:t>
                      </a:r>
                      <a:r>
                        <a:rPr lang="el-GR" sz="2800" baseline="0" dirty="0" smtClean="0">
                          <a:latin typeface="Constantia" pitchFamily="18" charset="0"/>
                        </a:rPr>
                        <a:t> προβλήματα</a:t>
                      </a:r>
                      <a:endParaRPr lang="el-GR" sz="2800" dirty="0" smtClean="0">
                        <a:latin typeface="Constantia" pitchFamily="18" charset="0"/>
                      </a:endParaRPr>
                    </a:p>
                    <a:p>
                      <a:pPr marL="285750" indent="-285750">
                        <a:buFont typeface="Wingdings" pitchFamily="2" charset="2"/>
                        <a:buChar char="v"/>
                      </a:pPr>
                      <a:r>
                        <a:rPr lang="el-GR" sz="2800" dirty="0" smtClean="0">
                          <a:latin typeface="Constantia" pitchFamily="18" charset="0"/>
                        </a:rPr>
                        <a:t>Ψυχολογικά προβλήματα</a:t>
                      </a:r>
                    </a:p>
                    <a:p>
                      <a:pPr marL="285750" indent="-285750">
                        <a:buFont typeface="Wingdings" pitchFamily="2" charset="2"/>
                        <a:buChar char="v"/>
                      </a:pPr>
                      <a:r>
                        <a:rPr lang="el-GR" sz="2800" dirty="0" smtClean="0">
                          <a:latin typeface="Constantia" pitchFamily="18" charset="0"/>
                        </a:rPr>
                        <a:t>Οικονομικά προβλήματα</a:t>
                      </a:r>
                    </a:p>
                    <a:p>
                      <a:pPr marL="285750" indent="-285750">
                        <a:buFont typeface="Wingdings" pitchFamily="2" charset="2"/>
                        <a:buChar char="v"/>
                      </a:pPr>
                      <a:r>
                        <a:rPr lang="el-GR" sz="2800" dirty="0" smtClean="0">
                          <a:latin typeface="Constantia" pitchFamily="18" charset="0"/>
                        </a:rPr>
                        <a:t>Άγνοια συνεπειών</a:t>
                      </a:r>
                    </a:p>
                    <a:p>
                      <a:pPr marL="285750" indent="-285750">
                        <a:buFont typeface="Wingdings" pitchFamily="2" charset="2"/>
                        <a:buChar char="v"/>
                      </a:pPr>
                      <a:endParaRPr lang="el-GR" sz="2000" dirty="0">
                        <a:latin typeface="Constantia" pitchFamily="18"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2800" dirty="0" smtClean="0">
                          <a:latin typeface="Constantia" pitchFamily="18" charset="0"/>
                        </a:rPr>
                        <a:t>Παράδειγμα από τους γονείς</a:t>
                      </a:r>
                    </a:p>
                    <a:p>
                      <a:pPr marL="285750" indent="-285750">
                        <a:buFont typeface="Wingdings" pitchFamily="2" charset="2"/>
                        <a:buChar char="v"/>
                      </a:pPr>
                      <a:r>
                        <a:rPr lang="el-GR" sz="2800" dirty="0" smtClean="0">
                          <a:latin typeface="Constantia" pitchFamily="18" charset="0"/>
                        </a:rPr>
                        <a:t>Επιρροή</a:t>
                      </a:r>
                      <a:r>
                        <a:rPr lang="el-GR" sz="2800" baseline="0" dirty="0" smtClean="0">
                          <a:latin typeface="Constantia" pitchFamily="18" charset="0"/>
                        </a:rPr>
                        <a:t> από τους «τριγύρω»</a:t>
                      </a:r>
                    </a:p>
                    <a:p>
                      <a:pPr marL="285750" indent="-285750">
                        <a:buFont typeface="Wingdings" pitchFamily="2" charset="2"/>
                        <a:buChar char="v"/>
                      </a:pPr>
                      <a:r>
                        <a:rPr lang="el-GR" sz="2800" baseline="0" dirty="0" smtClean="0">
                          <a:latin typeface="Constantia" pitchFamily="18" charset="0"/>
                        </a:rPr>
                        <a:t>Από περιέργεια</a:t>
                      </a:r>
                    </a:p>
                    <a:p>
                      <a:pPr marL="285750" indent="-285750">
                        <a:buFont typeface="Wingdings" pitchFamily="2" charset="2"/>
                        <a:buChar char="v"/>
                      </a:pPr>
                      <a:r>
                        <a:rPr lang="el-GR" sz="2800" baseline="0" dirty="0" smtClean="0">
                          <a:latin typeface="Constantia" pitchFamily="18" charset="0"/>
                        </a:rPr>
                        <a:t>Από μόνος του</a:t>
                      </a:r>
                    </a:p>
                    <a:p>
                      <a:pPr marL="285750" indent="-285750">
                        <a:buFont typeface="Wingdings" pitchFamily="2" charset="2"/>
                        <a:buChar char="v"/>
                      </a:pPr>
                      <a:r>
                        <a:rPr lang="el-GR" sz="2800" baseline="0" dirty="0" smtClean="0">
                          <a:latin typeface="Constantia" pitchFamily="18" charset="0"/>
                        </a:rPr>
                        <a:t>Ανικανότητα να θέσει όρια</a:t>
                      </a:r>
                    </a:p>
                    <a:p>
                      <a:pPr marL="285750" indent="-285750">
                        <a:buFont typeface="Wingdings" pitchFamily="2" charset="2"/>
                        <a:buChar char="v"/>
                      </a:pPr>
                      <a:endParaRPr lang="el-GR" sz="2800" baseline="0" dirty="0" smtClean="0">
                        <a:latin typeface="Constantia" pitchFamily="18" charset="0"/>
                      </a:endParaRPr>
                    </a:p>
                    <a:p>
                      <a:pPr marL="285750" indent="-285750">
                        <a:buFont typeface="Wingdings" pitchFamily="2" charset="2"/>
                        <a:buChar char="v"/>
                      </a:pPr>
                      <a:endParaRPr lang="el-GR" sz="2000" dirty="0">
                        <a:latin typeface="Constantia" pitchFamily="18" charset="0"/>
                      </a:endParaRPr>
                    </a:p>
                  </a:txBody>
                  <a:tcPr/>
                </a:tc>
              </a:tr>
            </a:tbl>
          </a:graphicData>
        </a:graphic>
      </p:graphicFrame>
    </p:spTree>
    <p:extLst>
      <p:ext uri="{BB962C8B-B14F-4D97-AF65-F5344CB8AC3E}">
        <p14:creationId xmlns:p14="http://schemas.microsoft.com/office/powerpoint/2010/main" val="42470309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Γράφημα 1"/>
          <p:cNvGraphicFramePr>
            <a:graphicFrameLocks noGrp="1"/>
          </p:cNvGraphicFramePr>
          <p:nvPr>
            <p:extLst>
              <p:ext uri="{D42A27DB-BD31-4B8C-83A1-F6EECF244321}">
                <p14:modId xmlns:p14="http://schemas.microsoft.com/office/powerpoint/2010/main" val="3915466963"/>
              </p:ext>
            </p:extLst>
          </p:nvPr>
        </p:nvGraphicFramePr>
        <p:xfrm>
          <a:off x="-91281" y="412750"/>
          <a:ext cx="9326563" cy="603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988073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a:p>
        </p:txBody>
      </p:sp>
      <p:graphicFrame>
        <p:nvGraphicFramePr>
          <p:cNvPr id="4" name="Γράφημα 3"/>
          <p:cNvGraphicFramePr>
            <a:graphicFrameLocks noGrp="1"/>
          </p:cNvGraphicFramePr>
          <p:nvPr>
            <p:extLst>
              <p:ext uri="{D42A27DB-BD31-4B8C-83A1-F6EECF244321}">
                <p14:modId xmlns:p14="http://schemas.microsoft.com/office/powerpoint/2010/main" val="2417291495"/>
              </p:ext>
            </p:extLst>
          </p:nvPr>
        </p:nvGraphicFramePr>
        <p:xfrm>
          <a:off x="-91281" y="412750"/>
          <a:ext cx="9326563" cy="603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8686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233417463"/>
              </p:ext>
            </p:extLst>
          </p:nvPr>
        </p:nvGraphicFramePr>
        <p:xfrm>
          <a:off x="395536" y="404664"/>
          <a:ext cx="8291264" cy="57214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92894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14. Αν ναι, να αναφέρεις κάποιο ή κάποια</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710196063"/>
              </p:ext>
            </p:extLst>
          </p:nvPr>
        </p:nvGraphicFramePr>
        <p:xfrm>
          <a:off x="457200" y="1600200"/>
          <a:ext cx="8229600" cy="46329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285750" indent="-285750">
                        <a:buFont typeface="Wingdings" pitchFamily="2" charset="2"/>
                        <a:buChar char="v"/>
                      </a:pPr>
                      <a:r>
                        <a:rPr lang="el-GR" sz="2000" dirty="0" smtClean="0"/>
                        <a:t>Εθισμός</a:t>
                      </a:r>
                    </a:p>
                    <a:p>
                      <a:pPr marL="285750" indent="-285750">
                        <a:buFont typeface="Wingdings" pitchFamily="2" charset="2"/>
                        <a:buChar char="v"/>
                      </a:pPr>
                      <a:r>
                        <a:rPr lang="el-GR" sz="2000" dirty="0" smtClean="0"/>
                        <a:t>Αϋπνία</a:t>
                      </a:r>
                    </a:p>
                    <a:p>
                      <a:pPr marL="285750" indent="-285750">
                        <a:buFont typeface="Wingdings" pitchFamily="2" charset="2"/>
                        <a:buChar char="v"/>
                      </a:pPr>
                      <a:r>
                        <a:rPr lang="el-GR" sz="2000" dirty="0" smtClean="0"/>
                        <a:t>Κίνηση</a:t>
                      </a:r>
                    </a:p>
                    <a:p>
                      <a:pPr marL="285750" indent="-285750">
                        <a:buFont typeface="Wingdings" pitchFamily="2" charset="2"/>
                        <a:buChar char="v"/>
                      </a:pPr>
                      <a:r>
                        <a:rPr lang="el-GR" sz="2000" dirty="0" err="1" smtClean="0"/>
                        <a:t>Υπερκινητικότητα</a:t>
                      </a:r>
                      <a:endParaRPr lang="el-GR" sz="2000" dirty="0" smtClean="0"/>
                    </a:p>
                    <a:p>
                      <a:pPr marL="285750" indent="-285750">
                        <a:buFont typeface="Wingdings" pitchFamily="2" charset="2"/>
                        <a:buChar char="v"/>
                      </a:pPr>
                      <a:r>
                        <a:rPr lang="el-GR" sz="2000" dirty="0" smtClean="0"/>
                        <a:t>Αλλαγή συμπεριφοράς</a:t>
                      </a:r>
                    </a:p>
                    <a:p>
                      <a:pPr marL="285750" indent="-285750">
                        <a:buFont typeface="Wingdings" pitchFamily="2" charset="2"/>
                        <a:buChar char="v"/>
                      </a:pPr>
                      <a:r>
                        <a:rPr lang="el-GR" sz="2000" dirty="0" smtClean="0"/>
                        <a:t>Τρέμουλο</a:t>
                      </a:r>
                    </a:p>
                    <a:p>
                      <a:pPr marL="285750" indent="-285750">
                        <a:buFont typeface="Wingdings" pitchFamily="2" charset="2"/>
                        <a:buChar char="v"/>
                      </a:pPr>
                      <a:r>
                        <a:rPr lang="el-GR" sz="2000" dirty="0" smtClean="0"/>
                        <a:t>Νευρικές αντιδράσεις</a:t>
                      </a:r>
                    </a:p>
                    <a:p>
                      <a:pPr marL="285750" indent="-285750">
                        <a:buFont typeface="Wingdings" pitchFamily="2" charset="2"/>
                        <a:buChar char="v"/>
                      </a:pPr>
                      <a:r>
                        <a:rPr lang="el-GR" sz="2000" dirty="0" smtClean="0"/>
                        <a:t>Έλλειψη ύπνου</a:t>
                      </a:r>
                    </a:p>
                    <a:p>
                      <a:pPr marL="285750" indent="-285750">
                        <a:buFont typeface="Wingdings" pitchFamily="2" charset="2"/>
                        <a:buChar char="v"/>
                      </a:pPr>
                      <a:r>
                        <a:rPr lang="el-GR" sz="2000" dirty="0" smtClean="0"/>
                        <a:t>Επιθετικότητα</a:t>
                      </a:r>
                    </a:p>
                    <a:p>
                      <a:pPr marL="285750" indent="-285750">
                        <a:buFont typeface="Wingdings" pitchFamily="2" charset="2"/>
                        <a:buChar char="v"/>
                      </a:pPr>
                      <a:r>
                        <a:rPr lang="el-GR" sz="2000" dirty="0" smtClean="0"/>
                        <a:t>Εξάρτηση</a:t>
                      </a:r>
                    </a:p>
                    <a:p>
                      <a:pPr marL="285750" indent="-285750">
                        <a:buFont typeface="Wingdings" pitchFamily="2" charset="2"/>
                        <a:buChar char="v"/>
                      </a:pPr>
                      <a:r>
                        <a:rPr lang="el-GR" sz="2000" dirty="0" smtClean="0"/>
                        <a:t>Απώλεια βάρους</a:t>
                      </a:r>
                    </a:p>
                    <a:p>
                      <a:pPr marL="285750" indent="-285750">
                        <a:buFont typeface="Wingdings" pitchFamily="2" charset="2"/>
                        <a:buChar char="v"/>
                      </a:pPr>
                      <a:r>
                        <a:rPr lang="el-GR" sz="2000" dirty="0" smtClean="0"/>
                        <a:t>Λιγότερη συγκέντρωση</a:t>
                      </a:r>
                    </a:p>
                    <a:p>
                      <a:pPr marL="285750" indent="-285750">
                        <a:buFont typeface="Wingdings" pitchFamily="2" charset="2"/>
                        <a:buChar char="v"/>
                      </a:pPr>
                      <a:r>
                        <a:rPr lang="el-GR" sz="2000" dirty="0" smtClean="0"/>
                        <a:t>Συνεχής δόση</a:t>
                      </a:r>
                    </a:p>
                    <a:p>
                      <a:pPr marL="285750" indent="-285750">
                        <a:buFont typeface="Wingdings" pitchFamily="2" charset="2"/>
                        <a:buChar char="v"/>
                      </a:pPr>
                      <a:r>
                        <a:rPr lang="el-GR" sz="2000" dirty="0" smtClean="0"/>
                        <a:t>Ευέξαπτος / η </a:t>
                      </a:r>
                    </a:p>
                    <a:p>
                      <a:pPr marL="285750" indent="-285750">
                        <a:buFont typeface="Wingdings" pitchFamily="2" charset="2"/>
                        <a:buChar char="v"/>
                      </a:pPr>
                      <a:endParaRPr lang="el-GR" dirty="0"/>
                    </a:p>
                  </a:txBody>
                  <a:tcPr/>
                </a:tc>
                <a:tc>
                  <a:txBody>
                    <a:bodyPr/>
                    <a:lstStyle/>
                    <a:p>
                      <a:pPr marL="285750" indent="-285750">
                        <a:buFont typeface="Wingdings" pitchFamily="2" charset="2"/>
                        <a:buChar char="v"/>
                      </a:pPr>
                      <a:r>
                        <a:rPr lang="el-GR" sz="2000" dirty="0" smtClean="0"/>
                        <a:t>Διαδίκτυο</a:t>
                      </a:r>
                    </a:p>
                    <a:p>
                      <a:pPr marL="285750" indent="-285750">
                        <a:buFont typeface="Wingdings" pitchFamily="2" charset="2"/>
                        <a:buChar char="v"/>
                      </a:pPr>
                      <a:r>
                        <a:rPr lang="el-GR" sz="2000" dirty="0" smtClean="0"/>
                        <a:t>Ανάγκη χρήσης ουσίας</a:t>
                      </a:r>
                    </a:p>
                    <a:p>
                      <a:pPr marL="285750" indent="-285750">
                        <a:buFont typeface="Wingdings" pitchFamily="2" charset="2"/>
                        <a:buChar char="v"/>
                      </a:pPr>
                      <a:r>
                        <a:rPr lang="el-GR" sz="2000" dirty="0" smtClean="0"/>
                        <a:t>Μειωμένη</a:t>
                      </a:r>
                      <a:r>
                        <a:rPr lang="el-GR" sz="2000" baseline="0" dirty="0" smtClean="0"/>
                        <a:t> ενέργεια</a:t>
                      </a:r>
                    </a:p>
                    <a:p>
                      <a:pPr marL="285750" indent="-285750">
                        <a:buFont typeface="Wingdings" pitchFamily="2" charset="2"/>
                        <a:buChar char="v"/>
                      </a:pPr>
                      <a:r>
                        <a:rPr lang="el-GR" sz="2000" baseline="0" dirty="0" smtClean="0"/>
                        <a:t>Δεν έχει αυτοέλεγχο</a:t>
                      </a:r>
                    </a:p>
                    <a:p>
                      <a:pPr marL="285750" indent="-285750">
                        <a:buFont typeface="Wingdings" pitchFamily="2" charset="2"/>
                        <a:buChar char="v"/>
                      </a:pPr>
                      <a:r>
                        <a:rPr lang="el-GR" sz="2000" dirty="0" smtClean="0"/>
                        <a:t>Παραισθήσεις</a:t>
                      </a:r>
                    </a:p>
                    <a:p>
                      <a:pPr marL="285750" indent="-285750">
                        <a:buFont typeface="Wingdings" pitchFamily="2" charset="2"/>
                        <a:buChar char="v"/>
                      </a:pPr>
                      <a:r>
                        <a:rPr lang="el-GR" sz="2000" dirty="0" smtClean="0"/>
                        <a:t>Δυσκολία να το κόψεις</a:t>
                      </a:r>
                    </a:p>
                    <a:p>
                      <a:pPr marL="285750" indent="-285750">
                        <a:buFont typeface="Wingdings" pitchFamily="2" charset="2"/>
                        <a:buChar char="v"/>
                      </a:pPr>
                      <a:r>
                        <a:rPr lang="el-GR" sz="2000" dirty="0" smtClean="0"/>
                        <a:t>Υπερένταση</a:t>
                      </a:r>
                    </a:p>
                    <a:p>
                      <a:pPr marL="285750" indent="-285750">
                        <a:buFont typeface="Wingdings" pitchFamily="2" charset="2"/>
                        <a:buChar char="v"/>
                      </a:pPr>
                      <a:r>
                        <a:rPr lang="el-GR" sz="2000" dirty="0" smtClean="0"/>
                        <a:t>Δεν κάνεις τίποτε άλλο</a:t>
                      </a:r>
                    </a:p>
                    <a:p>
                      <a:pPr marL="285750" indent="-285750">
                        <a:buFont typeface="Wingdings" pitchFamily="2" charset="2"/>
                        <a:buChar char="v"/>
                      </a:pPr>
                      <a:r>
                        <a:rPr lang="en-US" sz="2000" dirty="0" smtClean="0"/>
                        <a:t>Facebook</a:t>
                      </a:r>
                    </a:p>
                    <a:p>
                      <a:pPr marL="285750" indent="-285750">
                        <a:buFont typeface="Wingdings" pitchFamily="2" charset="2"/>
                        <a:buChar char="v"/>
                      </a:pPr>
                      <a:r>
                        <a:rPr lang="el-GR" sz="2000" dirty="0" smtClean="0"/>
                        <a:t>Ηλεκτρονικά</a:t>
                      </a:r>
                      <a:r>
                        <a:rPr lang="el-GR" sz="2000" baseline="0" dirty="0" smtClean="0"/>
                        <a:t> παιχνίδια</a:t>
                      </a:r>
                    </a:p>
                    <a:p>
                      <a:pPr marL="285750" indent="-285750">
                        <a:buFont typeface="Wingdings" pitchFamily="2" charset="2"/>
                        <a:buChar char="v"/>
                      </a:pPr>
                      <a:r>
                        <a:rPr lang="el-GR" sz="2000" baseline="0" dirty="0" smtClean="0"/>
                        <a:t>Υπερβολικές ώρες σε υπολογιστή</a:t>
                      </a:r>
                    </a:p>
                    <a:p>
                      <a:pPr marL="285750" indent="-285750">
                        <a:buFont typeface="Wingdings" pitchFamily="2" charset="2"/>
                        <a:buChar char="v"/>
                      </a:pPr>
                      <a:r>
                        <a:rPr lang="el-GR" sz="2000" baseline="0" dirty="0" smtClean="0"/>
                        <a:t>Φτάνεις στα άκρα</a:t>
                      </a:r>
                    </a:p>
                    <a:p>
                      <a:pPr marL="285750" indent="-285750">
                        <a:buFont typeface="Wingdings" pitchFamily="2" charset="2"/>
                        <a:buChar char="v"/>
                      </a:pPr>
                      <a:r>
                        <a:rPr lang="el-GR" sz="2000" baseline="0" dirty="0" smtClean="0"/>
                        <a:t>Εγκεφαλικές δυσλειτουργίες</a:t>
                      </a:r>
                    </a:p>
                    <a:p>
                      <a:pPr marL="0" indent="0">
                        <a:buFont typeface="Wingdings" pitchFamily="2" charset="2"/>
                        <a:buNone/>
                      </a:pPr>
                      <a:endParaRPr lang="el-GR" dirty="0"/>
                    </a:p>
                  </a:txBody>
                  <a:tcPr/>
                </a:tc>
              </a:tr>
            </a:tbl>
          </a:graphicData>
        </a:graphic>
      </p:graphicFrame>
    </p:spTree>
    <p:extLst>
      <p:ext uri="{BB962C8B-B14F-4D97-AF65-F5344CB8AC3E}">
        <p14:creationId xmlns:p14="http://schemas.microsoft.com/office/powerpoint/2010/main" val="268730999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74638"/>
            <a:ext cx="8075240" cy="4738538"/>
          </a:xfrm>
        </p:spPr>
        <p:txBody>
          <a:bodyPr>
            <a:normAutofit/>
          </a:bodyPr>
          <a:lstStyle/>
          <a:p>
            <a:r>
              <a:rPr lang="el-GR" b="1" dirty="0" smtClean="0">
                <a:latin typeface="Constantia" pitchFamily="18" charset="0"/>
              </a:rPr>
              <a:t>15. Σε ποιον θα απευθυνόσουν, αν θεωρούσες ότι κινδυνεύεις να εξαρτηθείς; 		</a:t>
            </a:r>
            <a:br>
              <a:rPr lang="el-GR" b="1" dirty="0" smtClean="0">
                <a:latin typeface="Constantia" pitchFamily="18" charset="0"/>
              </a:rPr>
            </a:br>
            <a:endParaRPr lang="el-GR" b="1" dirty="0">
              <a:latin typeface="Constantia" pitchFamily="18" charset="0"/>
            </a:endParaRPr>
          </a:p>
        </p:txBody>
      </p:sp>
    </p:spTree>
    <p:extLst>
      <p:ext uri="{BB962C8B-B14F-4D97-AF65-F5344CB8AC3E}">
        <p14:creationId xmlns:p14="http://schemas.microsoft.com/office/powerpoint/2010/main" val="3245919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682BD2A6-25D4-4B10-9677-E592F0C4569E}" type="slidenum">
              <a:rPr lang="el-GR">
                <a:solidFill>
                  <a:prstClr val="white">
                    <a:shade val="50000"/>
                  </a:prstClr>
                </a:solidFill>
              </a:rPr>
              <a:pPr>
                <a:defRPr/>
              </a:pPr>
              <a:t>11</a:t>
            </a:fld>
            <a:endParaRPr lang="el-GR">
              <a:solidFill>
                <a:prstClr val="white">
                  <a:shade val="50000"/>
                </a:prstClr>
              </a:solidFill>
            </a:endParaRPr>
          </a:p>
        </p:txBody>
      </p:sp>
      <p:sp>
        <p:nvSpPr>
          <p:cNvPr id="2" name="1 - Τίτλος"/>
          <p:cNvSpPr>
            <a:spLocks noGrp="1"/>
          </p:cNvSpPr>
          <p:nvPr>
            <p:ph type="title" idx="4294967295"/>
          </p:nvPr>
        </p:nvSpPr>
        <p:spPr>
          <a:xfrm>
            <a:off x="914400" y="177800"/>
            <a:ext cx="8229600" cy="1143000"/>
          </a:xfrm>
        </p:spPr>
        <p:txBody>
          <a:bodyPr>
            <a:normAutofit fontScale="90000"/>
          </a:bodyPr>
          <a:lstStyle/>
          <a:p>
            <a:pPr fontAlgn="auto">
              <a:spcAft>
                <a:spcPts val="0"/>
              </a:spcAft>
              <a:defRPr/>
            </a:pPr>
            <a:r>
              <a:rPr lang="el-GR" dirty="0"/>
              <a:t>Ψυχολογική Εξάρτηση: </a:t>
            </a:r>
            <a:br>
              <a:rPr lang="el-GR" dirty="0"/>
            </a:br>
            <a:endParaRPr lang="el-GR" dirty="0"/>
          </a:p>
        </p:txBody>
      </p:sp>
      <p:sp>
        <p:nvSpPr>
          <p:cNvPr id="3" name="2 - Θέση περιεχομένου"/>
          <p:cNvSpPr>
            <a:spLocks noGrp="1"/>
          </p:cNvSpPr>
          <p:nvPr>
            <p:ph idx="4294967295"/>
          </p:nvPr>
        </p:nvSpPr>
        <p:spPr>
          <a:xfrm>
            <a:off x="395536" y="908720"/>
            <a:ext cx="8229600" cy="5022850"/>
          </a:xfrm>
        </p:spPr>
        <p:txBody>
          <a:bodyPr/>
          <a:lstStyle/>
          <a:p>
            <a:pPr algn="just">
              <a:lnSpc>
                <a:spcPct val="80000"/>
              </a:lnSpc>
            </a:pPr>
            <a:r>
              <a:rPr lang="el-GR" sz="2400" dirty="0" smtClean="0"/>
              <a:t>Ονομάζεται η κατάσταση κατά την οποία η προοπτική λήψης της ουσίας προκαλεί ένα συναίσθημα ευχαρίστησης. Έτσι γίνεται ισχυρότερο το κίνητρο για την επανάληψη της χρήσης, με σκοπό την ένταση της ευχαρίστησης ή την αποφυγή της δυσφορίας από την πιθανή στέρηση της ουσίας.</a:t>
            </a:r>
            <a:endParaRPr lang="en-US" sz="2400" dirty="0" smtClean="0"/>
          </a:p>
          <a:p>
            <a:pPr algn="just">
              <a:lnSpc>
                <a:spcPct val="80000"/>
              </a:lnSpc>
            </a:pPr>
            <a:r>
              <a:rPr lang="el-GR" sz="2400" dirty="0" smtClean="0"/>
              <a:t>Το αντικείμενο της εξάρτησης έχει την ικανότητα να δένεται µε τον ψυχισμό του χρήστη προκαλώντας ψυχικό εθισμό. </a:t>
            </a:r>
            <a:endParaRPr lang="en-US" sz="2400" dirty="0" smtClean="0"/>
          </a:p>
          <a:p>
            <a:pPr>
              <a:lnSpc>
                <a:spcPct val="80000"/>
              </a:lnSpc>
            </a:pPr>
            <a:r>
              <a:rPr lang="el-GR" sz="2400" dirty="0" smtClean="0"/>
              <a:t>Η σωματική εξάρτηση σε κάποιες περιπτώσεις ισχύει (π.χ. στην περίπτωση των ναρκωτικών), αλλά στην πραγματικότητα δεν αποτελεί το βασικό πρόβλημα, αφού τα στερητικά </a:t>
            </a:r>
            <a:r>
              <a:rPr lang="el-GR" sz="2400" dirty="0" err="1" smtClean="0"/>
              <a:t>συµπτώµατα</a:t>
            </a:r>
            <a:r>
              <a:rPr lang="el-GR" sz="2400" dirty="0" smtClean="0"/>
              <a:t> του σώματος αντιμετωπίζονται μέσα σε μερικές μέρες.</a:t>
            </a:r>
            <a:endParaRPr lang="en-US" sz="2400" dirty="0" smtClean="0"/>
          </a:p>
          <a:p>
            <a:pPr algn="just">
              <a:lnSpc>
                <a:spcPct val="80000"/>
              </a:lnSpc>
            </a:pPr>
            <a:r>
              <a:rPr lang="el-GR" sz="2400" dirty="0" smtClean="0"/>
              <a:t>Ωστόσο ο σωματικός εθισμός χρησιμοποιείται από τα πρόσωπα ως</a:t>
            </a:r>
            <a:r>
              <a:rPr lang="el-GR" sz="2400" b="1" dirty="0" smtClean="0"/>
              <a:t> </a:t>
            </a:r>
            <a:r>
              <a:rPr lang="el-GR" sz="2400" dirty="0" smtClean="0"/>
              <a:t>δικαιολογία για να παραμένουν σε σχέση εξάρτησης, προκειμένου να ικανοποιούν τον ψυχικό εθισμό τους.</a:t>
            </a:r>
          </a:p>
          <a:p>
            <a:pPr algn="just">
              <a:lnSpc>
                <a:spcPct val="80000"/>
              </a:lnSpc>
            </a:pPr>
            <a:endParaRPr lang="el-GR" sz="2400" dirty="0" smtClean="0"/>
          </a:p>
        </p:txBody>
      </p:sp>
    </p:spTree>
    <p:extLst>
      <p:ext uri="{BB962C8B-B14F-4D97-AF65-F5344CB8AC3E}">
        <p14:creationId xmlns:p14="http://schemas.microsoft.com/office/powerpoint/2010/main" val="2045260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263779106"/>
              </p:ext>
            </p:extLst>
          </p:nvPr>
        </p:nvGraphicFramePr>
        <p:xfrm>
          <a:off x="467544" y="692696"/>
          <a:ext cx="8219256" cy="5433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053817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a:p>
        </p:txBody>
      </p:sp>
      <p:graphicFrame>
        <p:nvGraphicFramePr>
          <p:cNvPr id="4" name="Γράφημα 3"/>
          <p:cNvGraphicFramePr>
            <a:graphicFrameLocks noGrp="1"/>
          </p:cNvGraphicFramePr>
          <p:nvPr>
            <p:extLst>
              <p:ext uri="{D42A27DB-BD31-4B8C-83A1-F6EECF244321}">
                <p14:modId xmlns:p14="http://schemas.microsoft.com/office/powerpoint/2010/main" val="3625740182"/>
              </p:ext>
            </p:extLst>
          </p:nvPr>
        </p:nvGraphicFramePr>
        <p:xfrm>
          <a:off x="-91281" y="412750"/>
          <a:ext cx="9326563" cy="603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93181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a:p>
        </p:txBody>
      </p:sp>
      <p:graphicFrame>
        <p:nvGraphicFramePr>
          <p:cNvPr id="4" name="Γράφημα 3"/>
          <p:cNvGraphicFramePr>
            <a:graphicFrameLocks noGrp="1"/>
          </p:cNvGraphicFramePr>
          <p:nvPr>
            <p:extLst>
              <p:ext uri="{D42A27DB-BD31-4B8C-83A1-F6EECF244321}">
                <p14:modId xmlns:p14="http://schemas.microsoft.com/office/powerpoint/2010/main" val="713947618"/>
              </p:ext>
            </p:extLst>
          </p:nvPr>
        </p:nvGraphicFramePr>
        <p:xfrm>
          <a:off x="-91281" y="412750"/>
          <a:ext cx="9326563" cy="603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166302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87624" y="1700808"/>
            <a:ext cx="6984776" cy="2862322"/>
          </a:xfrm>
          <a:prstGeom prst="rect">
            <a:avLst/>
          </a:prstGeom>
        </p:spPr>
        <p:txBody>
          <a:bodyPr wrap="square">
            <a:spAutoFit/>
          </a:bodyPr>
          <a:lstStyle/>
          <a:p>
            <a:pPr algn="ctr"/>
            <a:r>
              <a:rPr lang="el-GR" sz="3600" b="1" dirty="0">
                <a:solidFill>
                  <a:srgbClr val="2F2B20"/>
                </a:solidFill>
                <a:latin typeface="Constantia" pitchFamily="18" charset="0"/>
              </a:rPr>
              <a:t>16. Σε ποιον θα απευθυνόσουν, αν θεωρούσες ότι κάποιος φίλος σου κινδυνεύει να εξαρτηθεί από κάποια ουσία;</a:t>
            </a:r>
            <a:r>
              <a:rPr lang="el-GR" sz="3600" dirty="0">
                <a:solidFill>
                  <a:srgbClr val="2F2B20"/>
                </a:solidFill>
              </a:rPr>
              <a:t>		</a:t>
            </a:r>
          </a:p>
        </p:txBody>
      </p:sp>
    </p:spTree>
    <p:extLst>
      <p:ext uri="{BB962C8B-B14F-4D97-AF65-F5344CB8AC3E}">
        <p14:creationId xmlns:p14="http://schemas.microsoft.com/office/powerpoint/2010/main" val="249184991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Γράφημα 1"/>
          <p:cNvGraphicFramePr>
            <a:graphicFrameLocks noGrp="1"/>
          </p:cNvGraphicFramePr>
          <p:nvPr>
            <p:extLst>
              <p:ext uri="{D42A27DB-BD31-4B8C-83A1-F6EECF244321}">
                <p14:modId xmlns:p14="http://schemas.microsoft.com/office/powerpoint/2010/main" val="2636720830"/>
              </p:ext>
            </p:extLst>
          </p:nvPr>
        </p:nvGraphicFramePr>
        <p:xfrm>
          <a:off x="-80149" y="414686"/>
          <a:ext cx="9304299" cy="6028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29377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Γράφημα 1"/>
          <p:cNvGraphicFramePr>
            <a:graphicFrameLocks noGrp="1"/>
          </p:cNvGraphicFramePr>
          <p:nvPr>
            <p:extLst>
              <p:ext uri="{D42A27DB-BD31-4B8C-83A1-F6EECF244321}">
                <p14:modId xmlns:p14="http://schemas.microsoft.com/office/powerpoint/2010/main" val="433503975"/>
              </p:ext>
            </p:extLst>
          </p:nvPr>
        </p:nvGraphicFramePr>
        <p:xfrm>
          <a:off x="-80149" y="414686"/>
          <a:ext cx="9304299" cy="6028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276191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Γράφημα 1"/>
          <p:cNvGraphicFramePr>
            <a:graphicFrameLocks noGrp="1"/>
          </p:cNvGraphicFramePr>
          <p:nvPr>
            <p:extLst>
              <p:ext uri="{D42A27DB-BD31-4B8C-83A1-F6EECF244321}">
                <p14:modId xmlns:p14="http://schemas.microsoft.com/office/powerpoint/2010/main" val="1328185878"/>
              </p:ext>
            </p:extLst>
          </p:nvPr>
        </p:nvGraphicFramePr>
        <p:xfrm>
          <a:off x="-80149" y="414686"/>
          <a:ext cx="9304299" cy="6028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695467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latin typeface="Constantia" pitchFamily="18" charset="0"/>
              </a:rPr>
              <a:t>Σε άλλον</a:t>
            </a:r>
            <a:endParaRPr lang="el-GR" sz="3600" b="1" dirty="0">
              <a:latin typeface="Constant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429736311"/>
              </p:ext>
            </p:extLst>
          </p:nvPr>
        </p:nvGraphicFramePr>
        <p:xfrm>
          <a:off x="1619672" y="1844824"/>
          <a:ext cx="5328592" cy="4297680"/>
        </p:xfrm>
        <a:graphic>
          <a:graphicData uri="http://schemas.openxmlformats.org/drawingml/2006/table">
            <a:tbl>
              <a:tblPr firstRow="1" bandRow="1">
                <a:tableStyleId>{5C22544A-7EE6-4342-B048-85BDC9FD1C3A}</a:tableStyleId>
              </a:tblPr>
              <a:tblGrid>
                <a:gridCol w="5328592"/>
              </a:tblGrid>
              <a:tr h="1911072">
                <a:tc>
                  <a:txBody>
                    <a:bodyPr/>
                    <a:lstStyle/>
                    <a:p>
                      <a:pPr marL="285750" indent="-285750">
                        <a:buFont typeface="Wingdings" pitchFamily="2" charset="2"/>
                        <a:buChar char="v"/>
                      </a:pPr>
                      <a:endParaRPr lang="el-GR" sz="2800" dirty="0" smtClean="0"/>
                    </a:p>
                    <a:p>
                      <a:pPr marL="285750" indent="-285750">
                        <a:buFont typeface="Wingdings" pitchFamily="2" charset="2"/>
                        <a:buChar char="v"/>
                      </a:pPr>
                      <a:r>
                        <a:rPr lang="el-GR" sz="3200" dirty="0" smtClean="0">
                          <a:latin typeface="Constantia" pitchFamily="18" charset="0"/>
                        </a:rPr>
                        <a:t>Παρέα</a:t>
                      </a:r>
                    </a:p>
                    <a:p>
                      <a:pPr marL="285750" indent="-285750">
                        <a:buFont typeface="Wingdings" pitchFamily="2" charset="2"/>
                        <a:buChar char="v"/>
                      </a:pPr>
                      <a:r>
                        <a:rPr lang="el-GR" sz="3200" dirty="0" smtClean="0">
                          <a:latin typeface="Constantia" pitchFamily="18" charset="0"/>
                        </a:rPr>
                        <a:t>Αδελφός  / η  του εξαρτημένου</a:t>
                      </a:r>
                    </a:p>
                    <a:p>
                      <a:pPr marL="285750" indent="-285750">
                        <a:buFont typeface="Wingdings" pitchFamily="2" charset="2"/>
                        <a:buChar char="v"/>
                      </a:pPr>
                      <a:r>
                        <a:rPr lang="el-GR" sz="3200" dirty="0" smtClean="0">
                          <a:latin typeface="Constantia" pitchFamily="18" charset="0"/>
                        </a:rPr>
                        <a:t>Σε ειδικό </a:t>
                      </a:r>
                    </a:p>
                    <a:p>
                      <a:pPr marL="285750" indent="-285750">
                        <a:buFont typeface="Wingdings" pitchFamily="2" charset="2"/>
                        <a:buChar char="v"/>
                      </a:pPr>
                      <a:r>
                        <a:rPr lang="el-GR" sz="3200" dirty="0" smtClean="0">
                          <a:latin typeface="Constantia" pitchFamily="18" charset="0"/>
                        </a:rPr>
                        <a:t>Στον ίδιο</a:t>
                      </a:r>
                    </a:p>
                    <a:p>
                      <a:pPr marL="285750" indent="-285750">
                        <a:buFont typeface="Wingdings" pitchFamily="2" charset="2"/>
                        <a:buChar char="v"/>
                      </a:pPr>
                      <a:r>
                        <a:rPr lang="el-GR" sz="3200" dirty="0" smtClean="0">
                          <a:latin typeface="Constantia" pitchFamily="18" charset="0"/>
                        </a:rPr>
                        <a:t>Σε κέντρο αποτοξίνωσης</a:t>
                      </a:r>
                    </a:p>
                    <a:p>
                      <a:pPr marL="0" indent="0">
                        <a:buFont typeface="Wingdings" pitchFamily="2" charset="2"/>
                        <a:buNone/>
                      </a:pPr>
                      <a:endParaRPr lang="el-GR" sz="2800" dirty="0" smtClean="0"/>
                    </a:p>
                    <a:p>
                      <a:pPr marL="285750" indent="-285750">
                        <a:buFont typeface="Wingdings" pitchFamily="2" charset="2"/>
                        <a:buChar char="v"/>
                      </a:pPr>
                      <a:endParaRPr lang="el-GR" sz="2800" dirty="0"/>
                    </a:p>
                  </a:txBody>
                  <a:tcPr/>
                </a:tc>
              </a:tr>
            </a:tbl>
          </a:graphicData>
        </a:graphic>
      </p:graphicFrame>
    </p:spTree>
    <p:extLst>
      <p:ext uri="{BB962C8B-B14F-4D97-AF65-F5344CB8AC3E}">
        <p14:creationId xmlns:p14="http://schemas.microsoft.com/office/powerpoint/2010/main" val="173045705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277813"/>
            <a:ext cx="8229600" cy="558800"/>
          </a:xfrm>
        </p:spPr>
        <p:txBody>
          <a:bodyPr>
            <a:normAutofit fontScale="90000"/>
          </a:bodyPr>
          <a:lstStyle/>
          <a:p>
            <a:pPr fontAlgn="auto">
              <a:spcAft>
                <a:spcPts val="0"/>
              </a:spcAft>
              <a:defRPr/>
            </a:pPr>
            <a:r>
              <a:rPr lang="el-GR"/>
              <a:t>	Επίλογος</a:t>
            </a:r>
          </a:p>
        </p:txBody>
      </p:sp>
      <p:sp>
        <p:nvSpPr>
          <p:cNvPr id="190467" name="Rectangle 3"/>
          <p:cNvSpPr>
            <a:spLocks noGrp="1" noChangeArrowheads="1"/>
          </p:cNvSpPr>
          <p:nvPr>
            <p:ph idx="1"/>
          </p:nvPr>
        </p:nvSpPr>
        <p:spPr>
          <a:xfrm>
            <a:off x="395288" y="908050"/>
            <a:ext cx="8748712" cy="4530725"/>
          </a:xfrm>
        </p:spPr>
        <p:txBody>
          <a:bodyPr>
            <a:normAutofit fontScale="92500" lnSpcReduction="10000"/>
          </a:bodyPr>
          <a:lstStyle/>
          <a:p>
            <a:pPr marL="548640" indent="-411480" fontAlgn="auto">
              <a:lnSpc>
                <a:spcPct val="80000"/>
              </a:lnSpc>
              <a:spcAft>
                <a:spcPts val="0"/>
              </a:spcAft>
              <a:buClr>
                <a:schemeClr val="tx1">
                  <a:shade val="95000"/>
                </a:schemeClr>
              </a:buClr>
              <a:buFont typeface="Wingdings 2"/>
              <a:buChar char=""/>
              <a:defRPr/>
            </a:pPr>
            <a:r>
              <a:rPr lang="el-GR" sz="2600" dirty="0"/>
              <a:t>Πρέπει να μάθουμε να αγαπάμε τον εαυτό μας και να μην αφήνουμε κενά για να χωρέσουν οι επικίνδυνες ουσίες. </a:t>
            </a:r>
          </a:p>
          <a:p>
            <a:pPr marL="548640" indent="-411480" fontAlgn="auto">
              <a:lnSpc>
                <a:spcPct val="80000"/>
              </a:lnSpc>
              <a:spcAft>
                <a:spcPts val="0"/>
              </a:spcAft>
              <a:buClr>
                <a:schemeClr val="tx1">
                  <a:shade val="95000"/>
                </a:schemeClr>
              </a:buClr>
              <a:buFont typeface="Wingdings 2"/>
              <a:buChar char=""/>
              <a:defRPr/>
            </a:pPr>
            <a:r>
              <a:rPr lang="el-GR" sz="2600" dirty="0" smtClean="0"/>
              <a:t>Κάθε είδος εθισμού σε </a:t>
            </a:r>
            <a:r>
              <a:rPr lang="el-GR" sz="2600" dirty="0"/>
              <a:t>παγιδεύουν, αρρωσταίνουν, σε κάνουν παράνομο, σου μειώνουν τη θέληση για χαρά και δημιουργία. </a:t>
            </a:r>
          </a:p>
          <a:p>
            <a:pPr marL="548640" indent="-411480" fontAlgn="auto">
              <a:lnSpc>
                <a:spcPct val="80000"/>
              </a:lnSpc>
              <a:spcAft>
                <a:spcPts val="0"/>
              </a:spcAft>
              <a:buClr>
                <a:schemeClr val="tx1">
                  <a:shade val="95000"/>
                </a:schemeClr>
              </a:buClr>
              <a:buFont typeface="Wingdings 2"/>
              <a:buChar char=""/>
              <a:defRPr/>
            </a:pPr>
            <a:r>
              <a:rPr lang="el-GR" sz="2600" dirty="0"/>
              <a:t>Πάρε από τη ζωή ότι καλύτερο έχει να σου προσφέρει. Μην πάρεις αυτό που θα σου στερήσει την ίδια τη ζωή. </a:t>
            </a:r>
          </a:p>
          <a:p>
            <a:pPr marL="548640" indent="-411480" fontAlgn="auto">
              <a:lnSpc>
                <a:spcPct val="80000"/>
              </a:lnSpc>
              <a:spcAft>
                <a:spcPts val="0"/>
              </a:spcAft>
              <a:buClr>
                <a:schemeClr val="tx1">
                  <a:shade val="95000"/>
                </a:schemeClr>
              </a:buClr>
              <a:buFont typeface="Wingdings 2"/>
              <a:buChar char=""/>
              <a:defRPr/>
            </a:pPr>
            <a:r>
              <a:rPr lang="el-GR" sz="2600" dirty="0"/>
              <a:t>Να ξέρεις υπάρχει πάντα διέξοδος για τα προβλήματα σου. Είναι μια ασχολία, ένα σπορ, μια εκδρομή, είναι άνθρωποι που σε αγαπούν. </a:t>
            </a:r>
          </a:p>
          <a:p>
            <a:pPr marL="548640" indent="-411480" fontAlgn="auto">
              <a:lnSpc>
                <a:spcPct val="80000"/>
              </a:lnSpc>
              <a:spcAft>
                <a:spcPts val="0"/>
              </a:spcAft>
              <a:buClr>
                <a:schemeClr val="tx1">
                  <a:shade val="95000"/>
                </a:schemeClr>
              </a:buClr>
              <a:buFont typeface="Wingdings 2"/>
              <a:buChar char=""/>
              <a:defRPr/>
            </a:pPr>
            <a:r>
              <a:rPr lang="el-GR" sz="2600" dirty="0"/>
              <a:t>Όταν νιώθεις μόνος, αδικημένος, απογοητευμένος, τρέξε να βρεις τον καλύτερο φίλο, τη μητέρα σου ή κάποιον που να εμπιστεύεσαι. </a:t>
            </a:r>
          </a:p>
          <a:p>
            <a:pPr marL="548640" indent="-411480" fontAlgn="auto">
              <a:lnSpc>
                <a:spcPct val="80000"/>
              </a:lnSpc>
              <a:spcAft>
                <a:spcPts val="0"/>
              </a:spcAft>
              <a:buClr>
                <a:schemeClr val="tx1">
                  <a:shade val="95000"/>
                </a:schemeClr>
              </a:buClr>
              <a:buFont typeface="Wingdings 2"/>
              <a:buChar char=""/>
              <a:defRPr/>
            </a:pPr>
            <a:r>
              <a:rPr lang="el-GR" sz="2600" dirty="0"/>
              <a:t>Μίλησέ του για ότι σε απασχολεί και ψάξε τη λύση μακριά από εξαρτήσεις! </a:t>
            </a:r>
          </a:p>
        </p:txBody>
      </p:sp>
      <p:sp>
        <p:nvSpPr>
          <p:cNvPr id="4" name="Θέση αριθμού διαφάνειας 5"/>
          <p:cNvSpPr>
            <a:spLocks noGrp="1"/>
          </p:cNvSpPr>
          <p:nvPr>
            <p:ph type="sldNum" sz="quarter" idx="12"/>
          </p:nvPr>
        </p:nvSpPr>
        <p:spPr/>
        <p:txBody>
          <a:bodyPr/>
          <a:lstStyle/>
          <a:p>
            <a:pPr>
              <a:defRPr/>
            </a:pPr>
            <a:fld id="{EDEF36C4-6C9A-4BCC-BACB-1E4D486B5DD0}" type="slidenum">
              <a:rPr lang="el-GR"/>
              <a:pPr>
                <a:defRPr/>
              </a:pPr>
              <a:t>118</a:t>
            </a:fld>
            <a:endParaRPr lang="el-GR"/>
          </a:p>
        </p:txBody>
      </p:sp>
    </p:spTree>
    <p:extLst>
      <p:ext uri="{BB962C8B-B14F-4D97-AF65-F5344CB8AC3E}">
        <p14:creationId xmlns:p14="http://schemas.microsoft.com/office/powerpoint/2010/main" val="1712815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fade">
                                      <p:cBhvr>
                                        <p:cTn id="7" dur="770" decel="100000"/>
                                        <p:tgtEl>
                                          <p:spTgt spid="190466"/>
                                        </p:tgtEl>
                                      </p:cBhvr>
                                    </p:animEffect>
                                    <p:animScale>
                                      <p:cBhvr>
                                        <p:cTn id="8" dur="770" decel="100000"/>
                                        <p:tgtEl>
                                          <p:spTgt spid="190466"/>
                                        </p:tgtEl>
                                      </p:cBhvr>
                                      <p:from x="10000" y="10000"/>
                                      <p:to x="200000" y="450000"/>
                                    </p:animScale>
                                    <p:animScale>
                                      <p:cBhvr>
                                        <p:cTn id="9" dur="1230" accel="100000" fill="hold">
                                          <p:stCondLst>
                                            <p:cond delay="770"/>
                                          </p:stCondLst>
                                        </p:cTn>
                                        <p:tgtEl>
                                          <p:spTgt spid="190466"/>
                                        </p:tgtEl>
                                      </p:cBhvr>
                                      <p:from x="200000" y="450000"/>
                                      <p:to x="100000" y="100000"/>
                                    </p:animScale>
                                    <p:set>
                                      <p:cBhvr>
                                        <p:cTn id="10" dur="770" fill="hold"/>
                                        <p:tgtEl>
                                          <p:spTgt spid="190466"/>
                                        </p:tgtEl>
                                        <p:attrNameLst>
                                          <p:attrName>ppt_x</p:attrName>
                                        </p:attrNameLst>
                                      </p:cBhvr>
                                      <p:to>
                                        <p:strVal val="(0.5)"/>
                                      </p:to>
                                    </p:set>
                                    <p:anim from="(0.5)" to="(#ppt_x)" calcmode="lin" valueType="num">
                                      <p:cBhvr>
                                        <p:cTn id="11" dur="1230" accel="100000" fill="hold">
                                          <p:stCondLst>
                                            <p:cond delay="770"/>
                                          </p:stCondLst>
                                        </p:cTn>
                                        <p:tgtEl>
                                          <p:spTgt spid="190466"/>
                                        </p:tgtEl>
                                        <p:attrNameLst>
                                          <p:attrName>ppt_x</p:attrName>
                                        </p:attrNameLst>
                                      </p:cBhvr>
                                    </p:anim>
                                    <p:set>
                                      <p:cBhvr>
                                        <p:cTn id="12" dur="770" fill="hold"/>
                                        <p:tgtEl>
                                          <p:spTgt spid="190466"/>
                                        </p:tgtEl>
                                        <p:attrNameLst>
                                          <p:attrName>ppt_y</p:attrName>
                                        </p:attrNameLst>
                                      </p:cBhvr>
                                      <p:to>
                                        <p:strVal val="(#ppt_y+0.4)"/>
                                      </p:to>
                                    </p:set>
                                    <p:anim from="(#ppt_y+0.4)" to="(#ppt_y)" calcmode="lin" valueType="num">
                                      <p:cBhvr>
                                        <p:cTn id="13" dur="1230" accel="100000" fill="hold">
                                          <p:stCondLst>
                                            <p:cond delay="770"/>
                                          </p:stCondLst>
                                        </p:cTn>
                                        <p:tgtEl>
                                          <p:spTgt spid="19046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0467">
                                            <p:txEl>
                                              <p:pRg st="0" end="0"/>
                                            </p:txEl>
                                          </p:spTgt>
                                        </p:tgtEl>
                                        <p:attrNameLst>
                                          <p:attrName>style.visibility</p:attrName>
                                        </p:attrNameLst>
                                      </p:cBhvr>
                                      <p:to>
                                        <p:strVal val="visible"/>
                                      </p:to>
                                    </p:set>
                                    <p:animEffect transition="in" filter="blinds(horizontal)">
                                      <p:cBhvr>
                                        <p:cTn id="18" dur="500"/>
                                        <p:tgtEl>
                                          <p:spTgt spid="19046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0467">
                                            <p:txEl>
                                              <p:pRg st="1" end="1"/>
                                            </p:txEl>
                                          </p:spTgt>
                                        </p:tgtEl>
                                        <p:attrNameLst>
                                          <p:attrName>style.visibility</p:attrName>
                                        </p:attrNameLst>
                                      </p:cBhvr>
                                      <p:to>
                                        <p:strVal val="visible"/>
                                      </p:to>
                                    </p:set>
                                    <p:animEffect transition="in" filter="blinds(horizontal)">
                                      <p:cBhvr>
                                        <p:cTn id="23" dur="500"/>
                                        <p:tgtEl>
                                          <p:spTgt spid="19046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0467">
                                            <p:txEl>
                                              <p:pRg st="2" end="2"/>
                                            </p:txEl>
                                          </p:spTgt>
                                        </p:tgtEl>
                                        <p:attrNameLst>
                                          <p:attrName>style.visibility</p:attrName>
                                        </p:attrNameLst>
                                      </p:cBhvr>
                                      <p:to>
                                        <p:strVal val="visible"/>
                                      </p:to>
                                    </p:set>
                                    <p:animEffect transition="in" filter="blinds(horizontal)">
                                      <p:cBhvr>
                                        <p:cTn id="28" dur="500"/>
                                        <p:tgtEl>
                                          <p:spTgt spid="190467">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0467">
                                            <p:txEl>
                                              <p:pRg st="3" end="3"/>
                                            </p:txEl>
                                          </p:spTgt>
                                        </p:tgtEl>
                                        <p:attrNameLst>
                                          <p:attrName>style.visibility</p:attrName>
                                        </p:attrNameLst>
                                      </p:cBhvr>
                                      <p:to>
                                        <p:strVal val="visible"/>
                                      </p:to>
                                    </p:set>
                                    <p:animEffect transition="in" filter="blinds(horizontal)">
                                      <p:cBhvr>
                                        <p:cTn id="33" dur="500"/>
                                        <p:tgtEl>
                                          <p:spTgt spid="190467">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90467">
                                            <p:txEl>
                                              <p:pRg st="4" end="4"/>
                                            </p:txEl>
                                          </p:spTgt>
                                        </p:tgtEl>
                                        <p:attrNameLst>
                                          <p:attrName>style.visibility</p:attrName>
                                        </p:attrNameLst>
                                      </p:cBhvr>
                                      <p:to>
                                        <p:strVal val="visible"/>
                                      </p:to>
                                    </p:set>
                                    <p:animEffect transition="in" filter="blinds(horizontal)">
                                      <p:cBhvr>
                                        <p:cTn id="38" dur="500"/>
                                        <p:tgtEl>
                                          <p:spTgt spid="190467">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0467">
                                            <p:txEl>
                                              <p:pRg st="5" end="5"/>
                                            </p:txEl>
                                          </p:spTgt>
                                        </p:tgtEl>
                                        <p:attrNameLst>
                                          <p:attrName>style.visibility</p:attrName>
                                        </p:attrNameLst>
                                      </p:cBhvr>
                                      <p:to>
                                        <p:strVal val="visible"/>
                                      </p:to>
                                    </p:set>
                                    <p:animEffect transition="in" filter="blinds(horizontal)">
                                      <p:cBhvr>
                                        <p:cTn id="43" dur="500"/>
                                        <p:tgtEl>
                                          <p:spTgt spid="190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sz="6000" dirty="0" smtClean="0"/>
              <a:t>ΣΑΣ ΕΥΧΑΡΙΣΤΟΥΜΕ</a:t>
            </a:r>
          </a:p>
          <a:p>
            <a:endParaRPr lang="el-GR" sz="6000" dirty="0"/>
          </a:p>
          <a:p>
            <a:endParaRPr lang="el-GR" dirty="0"/>
          </a:p>
        </p:txBody>
      </p:sp>
    </p:spTree>
    <p:extLst>
      <p:ext uri="{BB962C8B-B14F-4D97-AF65-F5344CB8AC3E}">
        <p14:creationId xmlns:p14="http://schemas.microsoft.com/office/powerpoint/2010/main" val="3195298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B12F1C21-DCC9-4AFE-859A-C5C87FDCF532}" type="slidenum">
              <a:rPr lang="el-GR"/>
              <a:pPr>
                <a:defRPr/>
              </a:pPr>
              <a:t>12</a:t>
            </a:fld>
            <a:endParaRPr lang="el-GR"/>
          </a:p>
        </p:txBody>
      </p:sp>
      <p:sp>
        <p:nvSpPr>
          <p:cNvPr id="2" name="1 - Τίτλος"/>
          <p:cNvSpPr>
            <a:spLocks noGrp="1"/>
          </p:cNvSpPr>
          <p:nvPr>
            <p:ph type="title" idx="4294967295"/>
          </p:nvPr>
        </p:nvSpPr>
        <p:spPr>
          <a:xfrm>
            <a:off x="0" y="277813"/>
            <a:ext cx="8229600" cy="1143000"/>
          </a:xfrm>
        </p:spPr>
        <p:txBody>
          <a:bodyPr>
            <a:normAutofit fontScale="90000"/>
          </a:bodyPr>
          <a:lstStyle/>
          <a:p>
            <a:pPr fontAlgn="auto">
              <a:spcAft>
                <a:spcPts val="0"/>
              </a:spcAft>
              <a:defRPr/>
            </a:pPr>
            <a:r>
              <a:rPr lang="el-GR" sz="2800"/>
              <a:t>Η εξάρτηση-εθισμός υποδηλώνεται από την παρουσία τριών τουλάχιστον από τα παρακάτω συμπτώματα:</a:t>
            </a:r>
            <a:br>
              <a:rPr lang="el-GR" sz="2800"/>
            </a:br>
            <a:endParaRPr lang="el-GR" sz="2800"/>
          </a:p>
        </p:txBody>
      </p:sp>
      <p:sp>
        <p:nvSpPr>
          <p:cNvPr id="3" name="2 - Θέση περιεχομένου"/>
          <p:cNvSpPr>
            <a:spLocks noGrp="1"/>
          </p:cNvSpPr>
          <p:nvPr>
            <p:ph idx="4294967295"/>
          </p:nvPr>
        </p:nvSpPr>
        <p:spPr>
          <a:xfrm>
            <a:off x="0" y="1600200"/>
            <a:ext cx="8229600" cy="4530725"/>
          </a:xfrm>
        </p:spPr>
        <p:txBody>
          <a:bodyPr>
            <a:normAutofit fontScale="92500" lnSpcReduction="10000"/>
          </a:bodyPr>
          <a:lstStyle/>
          <a:p>
            <a:pPr marL="548640" indent="-411480" fontAlgn="auto">
              <a:spcAft>
                <a:spcPts val="0"/>
              </a:spcAft>
              <a:buClr>
                <a:schemeClr val="tx1">
                  <a:shade val="95000"/>
                </a:schemeClr>
              </a:buClr>
              <a:buFont typeface="Wingdings 2"/>
              <a:buChar char=""/>
              <a:defRPr/>
            </a:pPr>
            <a:r>
              <a:rPr lang="el-GR" sz="2600"/>
              <a:t>Έντονη επιθυμία χρήσης της ουσίας</a:t>
            </a:r>
          </a:p>
          <a:p>
            <a:pPr marL="548640" indent="-411480" fontAlgn="auto">
              <a:spcAft>
                <a:spcPts val="0"/>
              </a:spcAft>
              <a:buClr>
                <a:schemeClr val="tx1">
                  <a:shade val="95000"/>
                </a:schemeClr>
              </a:buClr>
              <a:buFont typeface="Wingdings 2"/>
              <a:buChar char=""/>
              <a:defRPr/>
            </a:pPr>
            <a:r>
              <a:rPr lang="el-GR" sz="2600"/>
              <a:t>Ανάπτυξη ανοχής στη χρήση της ουσίας</a:t>
            </a:r>
          </a:p>
          <a:p>
            <a:pPr marL="548640" indent="-411480" fontAlgn="auto">
              <a:spcAft>
                <a:spcPts val="0"/>
              </a:spcAft>
              <a:buClr>
                <a:schemeClr val="tx1">
                  <a:shade val="95000"/>
                </a:schemeClr>
              </a:buClr>
              <a:buFont typeface="Wingdings 2"/>
              <a:buChar char=""/>
              <a:defRPr/>
            </a:pPr>
            <a:r>
              <a:rPr lang="el-GR" sz="2600"/>
              <a:t>Παρουσία στερητικού συνδρόμου με τη μείωση ή τη διακοπή της χρήσης της ουσίας</a:t>
            </a:r>
          </a:p>
          <a:p>
            <a:pPr marL="548640" indent="-411480" fontAlgn="auto">
              <a:spcAft>
                <a:spcPts val="0"/>
              </a:spcAft>
              <a:buClr>
                <a:schemeClr val="tx1">
                  <a:shade val="95000"/>
                </a:schemeClr>
              </a:buClr>
              <a:buFont typeface="Wingdings 2"/>
              <a:buChar char=""/>
              <a:defRPr/>
            </a:pPr>
            <a:r>
              <a:rPr lang="el-GR" sz="2600"/>
              <a:t>Ανάλωση σημαντικού χρόνου γύρω από τη συμπεριφορά χρήσης</a:t>
            </a:r>
          </a:p>
          <a:p>
            <a:pPr marL="548640" indent="-411480" fontAlgn="auto">
              <a:spcAft>
                <a:spcPts val="0"/>
              </a:spcAft>
              <a:buClr>
                <a:schemeClr val="tx1">
                  <a:shade val="95000"/>
                </a:schemeClr>
              </a:buClr>
              <a:buFont typeface="Wingdings 2"/>
              <a:buChar char=""/>
              <a:defRPr/>
            </a:pPr>
            <a:r>
              <a:rPr lang="el-GR" sz="2600"/>
              <a:t>Εγκατάλειψη σημαντικών δραστηριοτήτων κοινωνικών, επαγγελματικών ή ψυχαγωγικών λόγω της χρήσης.</a:t>
            </a:r>
          </a:p>
          <a:p>
            <a:pPr marL="548640" indent="-411480" fontAlgn="auto">
              <a:spcAft>
                <a:spcPts val="0"/>
              </a:spcAft>
              <a:buClr>
                <a:schemeClr val="tx1">
                  <a:shade val="95000"/>
                </a:schemeClr>
              </a:buClr>
              <a:buFont typeface="Wingdings 2"/>
              <a:buChar char=""/>
              <a:defRPr/>
            </a:pPr>
            <a:r>
              <a:rPr lang="el-GR" sz="2600"/>
              <a:t>Εμμονή στη χρήση της ουσίας, παρά το γεγονός ότι προκαλεί στο χρήστη σοβαρά σωματικά ή ψυχολογικά προβλήματα και δυσλειτουργίες σε κύριους τομείς της ζωής του.</a:t>
            </a:r>
          </a:p>
          <a:p>
            <a:pPr marL="548640" indent="-411480" fontAlgn="auto">
              <a:spcAft>
                <a:spcPts val="0"/>
              </a:spcAft>
              <a:buClr>
                <a:schemeClr val="tx1">
                  <a:shade val="95000"/>
                </a:schemeClr>
              </a:buClr>
              <a:buFont typeface="Wingdings 2"/>
              <a:buChar char=""/>
              <a:defRPr/>
            </a:pPr>
            <a:endParaRPr lang="el-GR" sz="2600"/>
          </a:p>
        </p:txBody>
      </p:sp>
    </p:spTree>
    <p:extLst>
      <p:ext uri="{BB962C8B-B14F-4D97-AF65-F5344CB8AC3E}">
        <p14:creationId xmlns:p14="http://schemas.microsoft.com/office/powerpoint/2010/main" val="1555575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62B518E2-5E8A-4603-A173-FC4D67AEF198}" type="slidenum">
              <a:rPr lang="el-GR" smtClean="0">
                <a:solidFill>
                  <a:prstClr val="white">
                    <a:shade val="50000"/>
                  </a:prstClr>
                </a:solidFill>
              </a:rPr>
              <a:pPr>
                <a:defRPr/>
              </a:pPr>
              <a:t>13</a:t>
            </a:fld>
            <a:endParaRPr lang="el-GR">
              <a:solidFill>
                <a:prstClr val="white">
                  <a:shade val="50000"/>
                </a:prstClr>
              </a:solidFill>
            </a:endParaRPr>
          </a:p>
        </p:txBody>
      </p:sp>
      <p:sp>
        <p:nvSpPr>
          <p:cNvPr id="4" name="Ορθογώνιο 3"/>
          <p:cNvSpPr/>
          <p:nvPr/>
        </p:nvSpPr>
        <p:spPr>
          <a:xfrm>
            <a:off x="683568" y="2644170"/>
            <a:ext cx="7488832" cy="830997"/>
          </a:xfrm>
          <a:prstGeom prst="rect">
            <a:avLst/>
          </a:prstGeom>
        </p:spPr>
        <p:txBody>
          <a:bodyPr wrap="square">
            <a:spAutoFit/>
          </a:bodyPr>
          <a:lstStyle/>
          <a:p>
            <a:r>
              <a:rPr lang="el-GR" sz="4800" b="1" cap="all" dirty="0">
                <a:ln w="6350">
                  <a:noFill/>
                </a:ln>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gradFill>
                <a:effectLst>
                  <a:outerShdw blurRad="127000" dist="200000" dir="2700000" algn="tl" rotWithShape="0">
                    <a:srgbClr val="000000">
                      <a:alpha val="30000"/>
                    </a:srgbClr>
                  </a:outerShdw>
                </a:effectLst>
                <a:latin typeface="Arial"/>
              </a:rPr>
              <a:t>ΝΑΡΚΩΤΙΚΑ</a:t>
            </a:r>
            <a:endParaRPr lang="el-GR" dirty="0">
              <a:solidFill>
                <a:prstClr val="white"/>
              </a:solidFill>
            </a:endParaRPr>
          </a:p>
        </p:txBody>
      </p:sp>
    </p:spTree>
    <p:extLst>
      <p:ext uri="{BB962C8B-B14F-4D97-AF65-F5344CB8AC3E}">
        <p14:creationId xmlns:p14="http://schemas.microsoft.com/office/powerpoint/2010/main" val="3947446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EC4B3431-4F98-4D43-B4A6-5579DD8D81DA}" type="slidenum">
              <a:rPr lang="el-GR"/>
              <a:pPr>
                <a:defRPr/>
              </a:pPr>
              <a:t>14</a:t>
            </a:fld>
            <a:endParaRPr lang="el-GR"/>
          </a:p>
        </p:txBody>
      </p:sp>
      <p:sp>
        <p:nvSpPr>
          <p:cNvPr id="38914" name="Rectangle 2"/>
          <p:cNvSpPr>
            <a:spLocks noGrp="1" noChangeArrowheads="1"/>
          </p:cNvSpPr>
          <p:nvPr>
            <p:ph type="title" idx="4294967295"/>
          </p:nvPr>
        </p:nvSpPr>
        <p:spPr>
          <a:xfrm>
            <a:off x="0" y="277813"/>
            <a:ext cx="8229600" cy="1143000"/>
          </a:xfrm>
        </p:spPr>
        <p:txBody>
          <a:bodyPr>
            <a:normAutofit fontScale="90000"/>
          </a:bodyPr>
          <a:lstStyle/>
          <a:p>
            <a:pPr fontAlgn="auto">
              <a:spcAft>
                <a:spcPts val="0"/>
              </a:spcAft>
              <a:defRPr/>
            </a:pPr>
            <a:r>
              <a:rPr lang="el-GR" sz="4000"/>
              <a:t>Ποιοι λόγοι οδηγούν τους νέους στα ναρκωτικά;</a:t>
            </a:r>
            <a:br>
              <a:rPr lang="el-GR" sz="4000"/>
            </a:br>
            <a:endParaRPr lang="el-GR" sz="4000"/>
          </a:p>
        </p:txBody>
      </p:sp>
      <p:sp>
        <p:nvSpPr>
          <p:cNvPr id="38915" name="Rectangle 3"/>
          <p:cNvSpPr>
            <a:spLocks noGrp="1" noChangeArrowheads="1"/>
          </p:cNvSpPr>
          <p:nvPr>
            <p:ph type="body" idx="4294967295"/>
          </p:nvPr>
        </p:nvSpPr>
        <p:spPr>
          <a:xfrm>
            <a:off x="0" y="1600200"/>
            <a:ext cx="8229600" cy="4530725"/>
          </a:xfrm>
        </p:spPr>
        <p:txBody>
          <a:bodyPr/>
          <a:lstStyle/>
          <a:p>
            <a:pPr marL="449263" indent="-449263" algn="just">
              <a:lnSpc>
                <a:spcPct val="90000"/>
              </a:lnSpc>
              <a:buFont typeface="Wingdings" pitchFamily="2" charset="2"/>
              <a:buNone/>
            </a:pPr>
            <a:r>
              <a:rPr lang="el-GR" smtClean="0"/>
              <a:t>► H περιέργεια</a:t>
            </a:r>
          </a:p>
          <a:p>
            <a:pPr marL="449263" indent="-449263" algn="just">
              <a:lnSpc>
                <a:spcPct val="90000"/>
              </a:lnSpc>
              <a:buFont typeface="Wingdings" pitchFamily="2" charset="2"/>
              <a:buNone/>
            </a:pPr>
            <a:r>
              <a:rPr lang="el-GR" smtClean="0"/>
              <a:t>► Κάποιο ποσοστό των νέων που νιώθει απομονωμένο από την κοινωνία, θέλει να απαλύνει τον πόνο της</a:t>
            </a:r>
          </a:p>
          <a:p>
            <a:pPr marL="449263" indent="-449263" algn="just">
              <a:lnSpc>
                <a:spcPct val="90000"/>
              </a:lnSpc>
              <a:buFont typeface="Wingdings" pitchFamily="2" charset="2"/>
              <a:buNone/>
            </a:pPr>
            <a:r>
              <a:rPr lang="el-GR" smtClean="0"/>
              <a:t>► Αντίδραση προς την οικογένεια</a:t>
            </a:r>
          </a:p>
          <a:p>
            <a:pPr marL="449263" indent="-449263" algn="just">
              <a:lnSpc>
                <a:spcPct val="90000"/>
              </a:lnSpc>
              <a:buFont typeface="Wingdings" pitchFamily="2" charset="2"/>
              <a:buNone/>
            </a:pPr>
            <a:r>
              <a:rPr lang="el-GR" smtClean="0"/>
              <a:t>► Παιδιά διαλυμένων  οικογενειών (χωρισμένοι γονείς)</a:t>
            </a:r>
          </a:p>
          <a:p>
            <a:pPr marL="449263" indent="-449263" algn="just">
              <a:lnSpc>
                <a:spcPct val="90000"/>
              </a:lnSpc>
              <a:buFont typeface="Wingdings" pitchFamily="2" charset="2"/>
              <a:buNone/>
            </a:pPr>
            <a:r>
              <a:rPr lang="el-GR" smtClean="0"/>
              <a:t>► Αντίδραση στο κοινωνικό σύστημα που υπάρχει ή προς την εξουσία </a:t>
            </a:r>
            <a:r>
              <a:rPr lang="en-US" smtClean="0"/>
              <a:t> </a:t>
            </a:r>
          </a:p>
          <a:p>
            <a:pPr marL="449263" indent="-449263" algn="just">
              <a:lnSpc>
                <a:spcPct val="90000"/>
              </a:lnSpc>
              <a:buFont typeface="Wingdings" pitchFamily="2" charset="2"/>
              <a:buNone/>
            </a:pPr>
            <a:r>
              <a:rPr lang="el-GR" smtClean="0"/>
              <a:t>► Ευάλωτες προσωπικότητες </a:t>
            </a:r>
            <a:endParaRPr lang="el-GR" b="1" smtClean="0"/>
          </a:p>
        </p:txBody>
      </p:sp>
    </p:spTree>
    <p:extLst>
      <p:ext uri="{BB962C8B-B14F-4D97-AF65-F5344CB8AC3E}">
        <p14:creationId xmlns:p14="http://schemas.microsoft.com/office/powerpoint/2010/main" val="2215591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decel="50000" fill="hold">
                                          <p:stCondLst>
                                            <p:cond delay="0"/>
                                          </p:stCondLst>
                                        </p:cTn>
                                        <p:tgtEl>
                                          <p:spTgt spid="389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89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8914"/>
                                        </p:tgtEl>
                                        <p:attrNameLst>
                                          <p:attrName>ppt_w</p:attrName>
                                        </p:attrNameLst>
                                      </p:cBhvr>
                                      <p:tavLst>
                                        <p:tav tm="0">
                                          <p:val>
                                            <p:strVal val="#ppt_w*.05"/>
                                          </p:val>
                                        </p:tav>
                                        <p:tav tm="100000">
                                          <p:val>
                                            <p:strVal val="#ppt_w"/>
                                          </p:val>
                                        </p:tav>
                                      </p:tavLst>
                                    </p:anim>
                                    <p:anim calcmode="lin" valueType="num">
                                      <p:cBhvr>
                                        <p:cTn id="10" dur="1000" fill="hold"/>
                                        <p:tgtEl>
                                          <p:spTgt spid="389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89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89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89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89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38915">
                                            <p:txEl>
                                              <p:pRg st="0" end="0"/>
                                            </p:txEl>
                                          </p:spTgt>
                                        </p:tgtEl>
                                        <p:attrNameLst>
                                          <p:attrName>style.visibility</p:attrName>
                                        </p:attrNameLst>
                                      </p:cBhvr>
                                      <p:to>
                                        <p:strVal val="visible"/>
                                      </p:to>
                                    </p:set>
                                    <p:anim from="(-#ppt_w/2)" to="(#ppt_x)" calcmode="lin" valueType="num">
                                      <p:cBhvr>
                                        <p:cTn id="19" dur="600" fill="hold">
                                          <p:stCondLst>
                                            <p:cond delay="0"/>
                                          </p:stCondLst>
                                        </p:cTn>
                                        <p:tgtEl>
                                          <p:spTgt spid="38915">
                                            <p:txEl>
                                              <p:pRg st="0" end="0"/>
                                            </p:txEl>
                                          </p:spTgt>
                                        </p:tgtEl>
                                        <p:attrNameLst>
                                          <p:attrName>ppt_x</p:attrName>
                                        </p:attrNameLst>
                                      </p:cBhvr>
                                    </p:anim>
                                    <p:anim from="0" to="-1.0" calcmode="lin" valueType="num">
                                      <p:cBhvr>
                                        <p:cTn id="20" dur="200" decel="50000" autoRev="1" fill="hold">
                                          <p:stCondLst>
                                            <p:cond delay="600"/>
                                          </p:stCondLst>
                                        </p:cTn>
                                        <p:tgtEl>
                                          <p:spTgt spid="38915">
                                            <p:txEl>
                                              <p:pRg st="0" end="0"/>
                                            </p:txEl>
                                          </p:spTgt>
                                        </p:tgtEl>
                                        <p:attrNameLst>
                                          <p:attrName>xshear</p:attrName>
                                        </p:attrNameLst>
                                      </p:cBhvr>
                                    </p:anim>
                                    <p:animScale>
                                      <p:cBhvr>
                                        <p:cTn id="21" dur="200" decel="100000" autoRev="1" fill="hold">
                                          <p:stCondLst>
                                            <p:cond delay="600"/>
                                          </p:stCondLst>
                                        </p:cTn>
                                        <p:tgtEl>
                                          <p:spTgt spid="38915">
                                            <p:txEl>
                                              <p:pRg st="0" end="0"/>
                                            </p:txEl>
                                          </p:spTgt>
                                        </p:tgtEl>
                                      </p:cBhvr>
                                      <p:from x="100000" y="100000"/>
                                      <p:to x="80000" y="100000"/>
                                    </p:animScale>
                                    <p:anim by="(#ppt_h/3+#ppt_w*0.1)" calcmode="lin" valueType="num">
                                      <p:cBhvr additive="sum">
                                        <p:cTn id="22" dur="200" decel="100000" autoRev="1" fill="hold">
                                          <p:stCondLst>
                                            <p:cond delay="600"/>
                                          </p:stCondLst>
                                        </p:cTn>
                                        <p:tgtEl>
                                          <p:spTgt spid="38915">
                                            <p:txEl>
                                              <p:pRg st="0" end="0"/>
                                            </p:txEl>
                                          </p:spTgt>
                                        </p:tgtEl>
                                        <p:attrNameLst>
                                          <p:attrName>ppt_x</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38915">
                                            <p:txEl>
                                              <p:pRg st="1" end="1"/>
                                            </p:txEl>
                                          </p:spTgt>
                                        </p:tgtEl>
                                        <p:attrNameLst>
                                          <p:attrName>style.visibility</p:attrName>
                                        </p:attrNameLst>
                                      </p:cBhvr>
                                      <p:to>
                                        <p:strVal val="visible"/>
                                      </p:to>
                                    </p:set>
                                    <p:anim from="(-#ppt_w/2)" to="(#ppt_x)" calcmode="lin" valueType="num">
                                      <p:cBhvr>
                                        <p:cTn id="27" dur="600" fill="hold">
                                          <p:stCondLst>
                                            <p:cond delay="0"/>
                                          </p:stCondLst>
                                        </p:cTn>
                                        <p:tgtEl>
                                          <p:spTgt spid="38915">
                                            <p:txEl>
                                              <p:pRg st="1" end="1"/>
                                            </p:txEl>
                                          </p:spTgt>
                                        </p:tgtEl>
                                        <p:attrNameLst>
                                          <p:attrName>ppt_x</p:attrName>
                                        </p:attrNameLst>
                                      </p:cBhvr>
                                    </p:anim>
                                    <p:anim from="0" to="-1.0" calcmode="lin" valueType="num">
                                      <p:cBhvr>
                                        <p:cTn id="28" dur="200" decel="50000" autoRev="1" fill="hold">
                                          <p:stCondLst>
                                            <p:cond delay="600"/>
                                          </p:stCondLst>
                                        </p:cTn>
                                        <p:tgtEl>
                                          <p:spTgt spid="38915">
                                            <p:txEl>
                                              <p:pRg st="1" end="1"/>
                                            </p:txEl>
                                          </p:spTgt>
                                        </p:tgtEl>
                                        <p:attrNameLst>
                                          <p:attrName>xshear</p:attrName>
                                        </p:attrNameLst>
                                      </p:cBhvr>
                                    </p:anim>
                                    <p:animScale>
                                      <p:cBhvr>
                                        <p:cTn id="29" dur="200" decel="100000" autoRev="1" fill="hold">
                                          <p:stCondLst>
                                            <p:cond delay="600"/>
                                          </p:stCondLst>
                                        </p:cTn>
                                        <p:tgtEl>
                                          <p:spTgt spid="38915">
                                            <p:txEl>
                                              <p:pRg st="1" end="1"/>
                                            </p:txEl>
                                          </p:spTgt>
                                        </p:tgtEl>
                                      </p:cBhvr>
                                      <p:from x="100000" y="100000"/>
                                      <p:to x="80000" y="100000"/>
                                    </p:animScale>
                                    <p:anim by="(#ppt_h/3+#ppt_w*0.1)" calcmode="lin" valueType="num">
                                      <p:cBhvr additive="sum">
                                        <p:cTn id="30" dur="200" decel="100000" autoRev="1" fill="hold">
                                          <p:stCondLst>
                                            <p:cond delay="600"/>
                                          </p:stCondLst>
                                        </p:cTn>
                                        <p:tgtEl>
                                          <p:spTgt spid="38915">
                                            <p:txEl>
                                              <p:pRg st="1" end="1"/>
                                            </p:txEl>
                                          </p:spTgt>
                                        </p:tgtEl>
                                        <p:attrNameLst>
                                          <p:attrName>ppt_x</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38915">
                                            <p:txEl>
                                              <p:pRg st="2" end="2"/>
                                            </p:txEl>
                                          </p:spTgt>
                                        </p:tgtEl>
                                        <p:attrNameLst>
                                          <p:attrName>style.visibility</p:attrName>
                                        </p:attrNameLst>
                                      </p:cBhvr>
                                      <p:to>
                                        <p:strVal val="visible"/>
                                      </p:to>
                                    </p:set>
                                    <p:anim from="(-#ppt_w/2)" to="(#ppt_x)" calcmode="lin" valueType="num">
                                      <p:cBhvr>
                                        <p:cTn id="35" dur="600" fill="hold">
                                          <p:stCondLst>
                                            <p:cond delay="0"/>
                                          </p:stCondLst>
                                        </p:cTn>
                                        <p:tgtEl>
                                          <p:spTgt spid="38915">
                                            <p:txEl>
                                              <p:pRg st="2" end="2"/>
                                            </p:txEl>
                                          </p:spTgt>
                                        </p:tgtEl>
                                        <p:attrNameLst>
                                          <p:attrName>ppt_x</p:attrName>
                                        </p:attrNameLst>
                                      </p:cBhvr>
                                    </p:anim>
                                    <p:anim from="0" to="-1.0" calcmode="lin" valueType="num">
                                      <p:cBhvr>
                                        <p:cTn id="36" dur="200" decel="50000" autoRev="1" fill="hold">
                                          <p:stCondLst>
                                            <p:cond delay="600"/>
                                          </p:stCondLst>
                                        </p:cTn>
                                        <p:tgtEl>
                                          <p:spTgt spid="38915">
                                            <p:txEl>
                                              <p:pRg st="2" end="2"/>
                                            </p:txEl>
                                          </p:spTgt>
                                        </p:tgtEl>
                                        <p:attrNameLst>
                                          <p:attrName>xshear</p:attrName>
                                        </p:attrNameLst>
                                      </p:cBhvr>
                                    </p:anim>
                                    <p:animScale>
                                      <p:cBhvr>
                                        <p:cTn id="37" dur="200" decel="100000" autoRev="1" fill="hold">
                                          <p:stCondLst>
                                            <p:cond delay="600"/>
                                          </p:stCondLst>
                                        </p:cTn>
                                        <p:tgtEl>
                                          <p:spTgt spid="38915">
                                            <p:txEl>
                                              <p:pRg st="2" end="2"/>
                                            </p:txEl>
                                          </p:spTgt>
                                        </p:tgtEl>
                                      </p:cBhvr>
                                      <p:from x="100000" y="100000"/>
                                      <p:to x="80000" y="100000"/>
                                    </p:animScale>
                                    <p:anim by="(#ppt_h/3+#ppt_w*0.1)" calcmode="lin" valueType="num">
                                      <p:cBhvr additive="sum">
                                        <p:cTn id="38" dur="200" decel="100000" autoRev="1" fill="hold">
                                          <p:stCondLst>
                                            <p:cond delay="600"/>
                                          </p:stCondLst>
                                        </p:cTn>
                                        <p:tgtEl>
                                          <p:spTgt spid="38915">
                                            <p:txEl>
                                              <p:pRg st="2" end="2"/>
                                            </p:txEl>
                                          </p:spTgt>
                                        </p:tgtEl>
                                        <p:attrNameLst>
                                          <p:attrName>ppt_x</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38915">
                                            <p:txEl>
                                              <p:pRg st="3" end="3"/>
                                            </p:txEl>
                                          </p:spTgt>
                                        </p:tgtEl>
                                        <p:attrNameLst>
                                          <p:attrName>style.visibility</p:attrName>
                                        </p:attrNameLst>
                                      </p:cBhvr>
                                      <p:to>
                                        <p:strVal val="visible"/>
                                      </p:to>
                                    </p:set>
                                    <p:anim from="(-#ppt_w/2)" to="(#ppt_x)" calcmode="lin" valueType="num">
                                      <p:cBhvr>
                                        <p:cTn id="43" dur="600" fill="hold">
                                          <p:stCondLst>
                                            <p:cond delay="0"/>
                                          </p:stCondLst>
                                        </p:cTn>
                                        <p:tgtEl>
                                          <p:spTgt spid="38915">
                                            <p:txEl>
                                              <p:pRg st="3" end="3"/>
                                            </p:txEl>
                                          </p:spTgt>
                                        </p:tgtEl>
                                        <p:attrNameLst>
                                          <p:attrName>ppt_x</p:attrName>
                                        </p:attrNameLst>
                                      </p:cBhvr>
                                    </p:anim>
                                    <p:anim from="0" to="-1.0" calcmode="lin" valueType="num">
                                      <p:cBhvr>
                                        <p:cTn id="44" dur="200" decel="50000" autoRev="1" fill="hold">
                                          <p:stCondLst>
                                            <p:cond delay="600"/>
                                          </p:stCondLst>
                                        </p:cTn>
                                        <p:tgtEl>
                                          <p:spTgt spid="38915">
                                            <p:txEl>
                                              <p:pRg st="3" end="3"/>
                                            </p:txEl>
                                          </p:spTgt>
                                        </p:tgtEl>
                                        <p:attrNameLst>
                                          <p:attrName>xshear</p:attrName>
                                        </p:attrNameLst>
                                      </p:cBhvr>
                                    </p:anim>
                                    <p:animScale>
                                      <p:cBhvr>
                                        <p:cTn id="45" dur="200" decel="100000" autoRev="1" fill="hold">
                                          <p:stCondLst>
                                            <p:cond delay="600"/>
                                          </p:stCondLst>
                                        </p:cTn>
                                        <p:tgtEl>
                                          <p:spTgt spid="38915">
                                            <p:txEl>
                                              <p:pRg st="3" end="3"/>
                                            </p:txEl>
                                          </p:spTgt>
                                        </p:tgtEl>
                                      </p:cBhvr>
                                      <p:from x="100000" y="100000"/>
                                      <p:to x="80000" y="100000"/>
                                    </p:animScale>
                                    <p:anim by="(#ppt_h/3+#ppt_w*0.1)" calcmode="lin" valueType="num">
                                      <p:cBhvr additive="sum">
                                        <p:cTn id="46" dur="200" decel="100000" autoRev="1" fill="hold">
                                          <p:stCondLst>
                                            <p:cond delay="600"/>
                                          </p:stCondLst>
                                        </p:cTn>
                                        <p:tgtEl>
                                          <p:spTgt spid="38915">
                                            <p:txEl>
                                              <p:pRg st="3" end="3"/>
                                            </p:txEl>
                                          </p:spTgt>
                                        </p:tgtEl>
                                        <p:attrNameLst>
                                          <p:attrName>ppt_x</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38915">
                                            <p:txEl>
                                              <p:pRg st="4" end="4"/>
                                            </p:txEl>
                                          </p:spTgt>
                                        </p:tgtEl>
                                        <p:attrNameLst>
                                          <p:attrName>style.visibility</p:attrName>
                                        </p:attrNameLst>
                                      </p:cBhvr>
                                      <p:to>
                                        <p:strVal val="visible"/>
                                      </p:to>
                                    </p:set>
                                    <p:anim from="(-#ppt_w/2)" to="(#ppt_x)" calcmode="lin" valueType="num">
                                      <p:cBhvr>
                                        <p:cTn id="51" dur="600" fill="hold">
                                          <p:stCondLst>
                                            <p:cond delay="0"/>
                                          </p:stCondLst>
                                        </p:cTn>
                                        <p:tgtEl>
                                          <p:spTgt spid="38915">
                                            <p:txEl>
                                              <p:pRg st="4" end="4"/>
                                            </p:txEl>
                                          </p:spTgt>
                                        </p:tgtEl>
                                        <p:attrNameLst>
                                          <p:attrName>ppt_x</p:attrName>
                                        </p:attrNameLst>
                                      </p:cBhvr>
                                    </p:anim>
                                    <p:anim from="0" to="-1.0" calcmode="lin" valueType="num">
                                      <p:cBhvr>
                                        <p:cTn id="52" dur="200" decel="50000" autoRev="1" fill="hold">
                                          <p:stCondLst>
                                            <p:cond delay="600"/>
                                          </p:stCondLst>
                                        </p:cTn>
                                        <p:tgtEl>
                                          <p:spTgt spid="38915">
                                            <p:txEl>
                                              <p:pRg st="4" end="4"/>
                                            </p:txEl>
                                          </p:spTgt>
                                        </p:tgtEl>
                                        <p:attrNameLst>
                                          <p:attrName>xshear</p:attrName>
                                        </p:attrNameLst>
                                      </p:cBhvr>
                                    </p:anim>
                                    <p:animScale>
                                      <p:cBhvr>
                                        <p:cTn id="53" dur="200" decel="100000" autoRev="1" fill="hold">
                                          <p:stCondLst>
                                            <p:cond delay="600"/>
                                          </p:stCondLst>
                                        </p:cTn>
                                        <p:tgtEl>
                                          <p:spTgt spid="38915">
                                            <p:txEl>
                                              <p:pRg st="4" end="4"/>
                                            </p:txEl>
                                          </p:spTgt>
                                        </p:tgtEl>
                                      </p:cBhvr>
                                      <p:from x="100000" y="100000"/>
                                      <p:to x="80000" y="100000"/>
                                    </p:animScale>
                                    <p:anim by="(#ppt_h/3+#ppt_w*0.1)" calcmode="lin" valueType="num">
                                      <p:cBhvr additive="sum">
                                        <p:cTn id="54" dur="200" decel="100000" autoRev="1" fill="hold">
                                          <p:stCondLst>
                                            <p:cond delay="600"/>
                                          </p:stCondLst>
                                        </p:cTn>
                                        <p:tgtEl>
                                          <p:spTgt spid="38915">
                                            <p:txEl>
                                              <p:pRg st="4" end="4"/>
                                            </p:txEl>
                                          </p:spTgt>
                                        </p:tgtEl>
                                        <p:attrNameLst>
                                          <p:attrName>ppt_x</p:attrName>
                                        </p:attrNameLst>
                                      </p:cBhvr>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4" presetClass="entr" presetSubtype="0" fill="hold" grpId="0" nodeType="clickEffect">
                                  <p:stCondLst>
                                    <p:cond delay="0"/>
                                  </p:stCondLst>
                                  <p:childTnLst>
                                    <p:set>
                                      <p:cBhvr>
                                        <p:cTn id="58" dur="1" fill="hold">
                                          <p:stCondLst>
                                            <p:cond delay="0"/>
                                          </p:stCondLst>
                                        </p:cTn>
                                        <p:tgtEl>
                                          <p:spTgt spid="38915">
                                            <p:txEl>
                                              <p:pRg st="5" end="5"/>
                                            </p:txEl>
                                          </p:spTgt>
                                        </p:tgtEl>
                                        <p:attrNameLst>
                                          <p:attrName>style.visibility</p:attrName>
                                        </p:attrNameLst>
                                      </p:cBhvr>
                                      <p:to>
                                        <p:strVal val="visible"/>
                                      </p:to>
                                    </p:set>
                                    <p:anim from="(-#ppt_w/2)" to="(#ppt_x)" calcmode="lin" valueType="num">
                                      <p:cBhvr>
                                        <p:cTn id="59" dur="600" fill="hold">
                                          <p:stCondLst>
                                            <p:cond delay="0"/>
                                          </p:stCondLst>
                                        </p:cTn>
                                        <p:tgtEl>
                                          <p:spTgt spid="38915">
                                            <p:txEl>
                                              <p:pRg st="5" end="5"/>
                                            </p:txEl>
                                          </p:spTgt>
                                        </p:tgtEl>
                                        <p:attrNameLst>
                                          <p:attrName>ppt_x</p:attrName>
                                        </p:attrNameLst>
                                      </p:cBhvr>
                                    </p:anim>
                                    <p:anim from="0" to="-1.0" calcmode="lin" valueType="num">
                                      <p:cBhvr>
                                        <p:cTn id="60" dur="200" decel="50000" autoRev="1" fill="hold">
                                          <p:stCondLst>
                                            <p:cond delay="600"/>
                                          </p:stCondLst>
                                        </p:cTn>
                                        <p:tgtEl>
                                          <p:spTgt spid="38915">
                                            <p:txEl>
                                              <p:pRg st="5" end="5"/>
                                            </p:txEl>
                                          </p:spTgt>
                                        </p:tgtEl>
                                        <p:attrNameLst>
                                          <p:attrName>xshear</p:attrName>
                                        </p:attrNameLst>
                                      </p:cBhvr>
                                    </p:anim>
                                    <p:animScale>
                                      <p:cBhvr>
                                        <p:cTn id="61" dur="200" decel="100000" autoRev="1" fill="hold">
                                          <p:stCondLst>
                                            <p:cond delay="600"/>
                                          </p:stCondLst>
                                        </p:cTn>
                                        <p:tgtEl>
                                          <p:spTgt spid="38915">
                                            <p:txEl>
                                              <p:pRg st="5" end="5"/>
                                            </p:txEl>
                                          </p:spTgt>
                                        </p:tgtEl>
                                      </p:cBhvr>
                                      <p:from x="100000" y="100000"/>
                                      <p:to x="80000" y="100000"/>
                                    </p:animScale>
                                    <p:anim by="(#ppt_h/3+#ppt_w*0.1)" calcmode="lin" valueType="num">
                                      <p:cBhvr additive="sum">
                                        <p:cTn id="62" dur="200" decel="100000" autoRev="1" fill="hold">
                                          <p:stCondLst>
                                            <p:cond delay="600"/>
                                          </p:stCondLst>
                                        </p:cTn>
                                        <p:tgtEl>
                                          <p:spTgt spid="38915">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684213" y="0"/>
            <a:ext cx="7772400" cy="935038"/>
          </a:xfrm>
        </p:spPr>
        <p:txBody>
          <a:bodyPr>
            <a:normAutofit fontScale="90000"/>
          </a:bodyPr>
          <a:lstStyle/>
          <a:p>
            <a:pPr marL="1028700" indent="-1028700" fontAlgn="auto">
              <a:spcAft>
                <a:spcPts val="0"/>
              </a:spcAft>
              <a:defRPr/>
            </a:pPr>
            <a:r>
              <a:rPr lang="el-GR" dirty="0" err="1" smtClean="0"/>
              <a:t>ΕξαρτησιογόνεΣ</a:t>
            </a:r>
            <a:r>
              <a:rPr lang="el-GR" dirty="0" smtClean="0"/>
              <a:t> </a:t>
            </a:r>
            <a:r>
              <a:rPr lang="el-GR" dirty="0" err="1" smtClean="0"/>
              <a:t>ουσίεΣ</a:t>
            </a:r>
            <a:r>
              <a:rPr lang="el-GR" dirty="0" smtClean="0"/>
              <a:t> </a:t>
            </a:r>
            <a:endParaRPr lang="el-GR" dirty="0"/>
          </a:p>
        </p:txBody>
      </p:sp>
      <p:sp>
        <p:nvSpPr>
          <p:cNvPr id="6" name="Rectangle 41"/>
          <p:cNvSpPr>
            <a:spLocks noGrp="1" noChangeArrowheads="1"/>
          </p:cNvSpPr>
          <p:nvPr>
            <p:ph type="sldNum" sz="quarter" idx="12"/>
          </p:nvPr>
        </p:nvSpPr>
        <p:spPr/>
        <p:txBody>
          <a:bodyPr/>
          <a:lstStyle/>
          <a:p>
            <a:pPr>
              <a:defRPr/>
            </a:pPr>
            <a:fld id="{8C31915B-65AF-47A1-9586-18DD2CD7EEB6}" type="slidenum">
              <a:rPr lang="el-GR">
                <a:solidFill>
                  <a:prstClr val="white">
                    <a:shade val="50000"/>
                  </a:prstClr>
                </a:solidFill>
              </a:rPr>
              <a:pPr>
                <a:defRPr/>
              </a:pPr>
              <a:t>15</a:t>
            </a:fld>
            <a:endParaRPr lang="el-GR">
              <a:solidFill>
                <a:prstClr val="white">
                  <a:shade val="50000"/>
                </a:prstClr>
              </a:solidFill>
            </a:endParaRPr>
          </a:p>
        </p:txBody>
      </p:sp>
      <p:sp>
        <p:nvSpPr>
          <p:cNvPr id="158723" name="Rectangle 3"/>
          <p:cNvSpPr>
            <a:spLocks noGrp="1" noChangeArrowheads="1"/>
          </p:cNvSpPr>
          <p:nvPr>
            <p:ph type="subTitle" idx="1"/>
          </p:nvPr>
        </p:nvSpPr>
        <p:spPr>
          <a:xfrm>
            <a:off x="539750" y="1196975"/>
            <a:ext cx="8137525" cy="3671888"/>
          </a:xfrm>
        </p:spPr>
        <p:txBody>
          <a:bodyPr>
            <a:normAutofit fontScale="85000" lnSpcReduction="10000"/>
          </a:bodyPr>
          <a:lstStyle/>
          <a:p>
            <a:pPr algn="just" fontAlgn="auto">
              <a:lnSpc>
                <a:spcPct val="90000"/>
              </a:lnSpc>
              <a:spcAft>
                <a:spcPts val="0"/>
              </a:spcAft>
              <a:buClr>
                <a:srgbClr val="008000"/>
              </a:buClr>
              <a:buSzTx/>
              <a:buFont typeface="Wingdings" pitchFamily="2" charset="2"/>
              <a:buChar char="Ø"/>
              <a:defRPr/>
            </a:pPr>
            <a:r>
              <a:rPr lang="en-US" sz="2400" b="1" u="sng">
                <a:latin typeface="Arial" charset="0"/>
              </a:rPr>
              <a:t> </a:t>
            </a:r>
            <a:r>
              <a:rPr lang="el-GR" sz="2400" b="1" u="sng">
                <a:latin typeface="Arial" charset="0"/>
              </a:rPr>
              <a:t>Μαριχουάνα- Χασίς:</a:t>
            </a:r>
            <a:r>
              <a:rPr lang="el-GR" sz="2400">
                <a:latin typeface="Arial" charset="0"/>
              </a:rPr>
              <a:t> </a:t>
            </a:r>
            <a:r>
              <a:rPr lang="en-US" sz="2400">
                <a:latin typeface="Arial" charset="0"/>
              </a:rPr>
              <a:t> </a:t>
            </a:r>
            <a:r>
              <a:rPr lang="el-GR" sz="2400">
                <a:latin typeface="Arial" charset="0"/>
              </a:rPr>
              <a:t>Αποτελούν κοινωνικό κίνδυνο γιατί ανοίγουν το δρόμο στη δοκιμή των σκληρών ναρκωτικών όπως η ηρωίνη και η μορφίνη </a:t>
            </a:r>
            <a:endParaRPr lang="en-US" sz="2400">
              <a:latin typeface="Arial" charset="0"/>
            </a:endParaRPr>
          </a:p>
          <a:p>
            <a:pPr algn="just" fontAlgn="auto">
              <a:lnSpc>
                <a:spcPct val="90000"/>
              </a:lnSpc>
              <a:spcAft>
                <a:spcPts val="0"/>
              </a:spcAft>
              <a:buClr>
                <a:srgbClr val="008000"/>
              </a:buClr>
              <a:buSzTx/>
              <a:buFont typeface="Wingdings" pitchFamily="2" charset="2"/>
              <a:buChar char="Ø"/>
              <a:defRPr/>
            </a:pPr>
            <a:r>
              <a:rPr lang="en-US" sz="2400" u="sng">
                <a:latin typeface="Arial" charset="0"/>
              </a:rPr>
              <a:t> </a:t>
            </a:r>
            <a:r>
              <a:rPr lang="el-GR" sz="2400" u="sng">
                <a:latin typeface="Arial" charset="0"/>
              </a:rPr>
              <a:t>Οπιο, Ηρωίνη, Μορφίνη</a:t>
            </a:r>
            <a:r>
              <a:rPr lang="en-US" sz="2400">
                <a:latin typeface="Arial" charset="0"/>
              </a:rPr>
              <a:t>:</a:t>
            </a:r>
            <a:r>
              <a:rPr lang="el-GR" sz="2400">
                <a:latin typeface="Arial" charset="0"/>
              </a:rPr>
              <a:t> Ναρκωτικά που προκαλούν γρήγορη εξάρτηση και εθισμό. Οι χρήστες τους γίνονται σκλάβοι των ναρκωτικών αυτών, μέσα σε λίγες μέρες και κάνουν τα πάντα για να τα προμηθευτούν από τους εμπόρους ναρκωτικών. Η ευεξία και η υποτιθέμενη ευτυχία που προσφέρουν πληρώνονται με τρόπο φοβερό: με γρήγορη ψυχοσωματική καταστροφή και με απώλεια κάθε ηθικής </a:t>
            </a:r>
          </a:p>
          <a:p>
            <a:pPr algn="just" fontAlgn="auto">
              <a:lnSpc>
                <a:spcPct val="90000"/>
              </a:lnSpc>
              <a:spcAft>
                <a:spcPts val="0"/>
              </a:spcAft>
              <a:buClr>
                <a:srgbClr val="008000"/>
              </a:buClr>
              <a:buSzTx/>
              <a:buFont typeface="Wingdings" pitchFamily="2" charset="2"/>
              <a:buChar char="Ø"/>
              <a:defRPr/>
            </a:pPr>
            <a:r>
              <a:rPr lang="en-US" sz="2400" u="sng">
                <a:latin typeface="Arial" charset="0"/>
              </a:rPr>
              <a:t> </a:t>
            </a:r>
            <a:r>
              <a:rPr lang="el-GR" sz="2400" u="sng">
                <a:latin typeface="Arial" charset="0"/>
              </a:rPr>
              <a:t>Κοκαΐνη</a:t>
            </a:r>
            <a:r>
              <a:rPr lang="en-US" sz="2400">
                <a:latin typeface="Arial" charset="0"/>
              </a:rPr>
              <a:t>:</a:t>
            </a:r>
            <a:r>
              <a:rPr lang="el-GR" sz="2400">
                <a:latin typeface="Arial" charset="0"/>
              </a:rPr>
              <a:t> Η κοκαΐνη παράγεται από τα φύλλα του φυτού κόκα. Είναι διεγερτικό και δημιουργεί μεγάλη ευφορία, ακόμη και παραισθήσεις. Στις επιδράσεις περιλαμβάνονται διαστολή των ματιών, τρεμούλα και αϋπνία. Η συχνή εισπνοή από τη μύτη μπορεί να τη βλάψει.</a:t>
            </a:r>
          </a:p>
        </p:txBody>
      </p:sp>
      <p:pic>
        <p:nvPicPr>
          <p:cNvPr id="158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957763"/>
            <a:ext cx="15335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4941888"/>
            <a:ext cx="17716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28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blinds(horizontal)">
                                      <p:cBhvr>
                                        <p:cTn id="7" dur="500"/>
                                        <p:tgtEl>
                                          <p:spTgt spid="158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8723">
                                            <p:txEl>
                                              <p:pRg st="0" end="0"/>
                                            </p:txEl>
                                          </p:spTgt>
                                        </p:tgtEl>
                                        <p:attrNameLst>
                                          <p:attrName>style.visibility</p:attrName>
                                        </p:attrNameLst>
                                      </p:cBhvr>
                                      <p:to>
                                        <p:strVal val="visible"/>
                                      </p:to>
                                    </p:set>
                                    <p:animEffect transition="in" filter="dissolve">
                                      <p:cBhvr>
                                        <p:cTn id="12" dur="500"/>
                                        <p:tgtEl>
                                          <p:spTgt spid="158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1" presetClass="entr" presetSubtype="0" fill="hold" nodeType="clickEffect">
                                  <p:stCondLst>
                                    <p:cond delay="0"/>
                                  </p:stCondLst>
                                  <p:childTnLst>
                                    <p:set>
                                      <p:cBhvr>
                                        <p:cTn id="16" dur="1" fill="hold">
                                          <p:stCondLst>
                                            <p:cond delay="0"/>
                                          </p:stCondLst>
                                        </p:cTn>
                                        <p:tgtEl>
                                          <p:spTgt spid="158725"/>
                                        </p:tgtEl>
                                        <p:attrNameLst>
                                          <p:attrName>style.visibility</p:attrName>
                                        </p:attrNameLst>
                                      </p:cBhvr>
                                      <p:to>
                                        <p:strVal val="visible"/>
                                      </p:to>
                                    </p:set>
                                    <p:animEffect transition="in" filter="fade">
                                      <p:cBhvr>
                                        <p:cTn id="17" dur="770" decel="100000"/>
                                        <p:tgtEl>
                                          <p:spTgt spid="158725"/>
                                        </p:tgtEl>
                                      </p:cBhvr>
                                    </p:animEffect>
                                    <p:animScale>
                                      <p:cBhvr>
                                        <p:cTn id="18" dur="770" decel="100000"/>
                                        <p:tgtEl>
                                          <p:spTgt spid="158725"/>
                                        </p:tgtEl>
                                      </p:cBhvr>
                                      <p:from x="10000" y="10000"/>
                                      <p:to x="200000" y="450000"/>
                                    </p:animScale>
                                    <p:animScale>
                                      <p:cBhvr>
                                        <p:cTn id="19" dur="1230" accel="100000" fill="hold">
                                          <p:stCondLst>
                                            <p:cond delay="770"/>
                                          </p:stCondLst>
                                        </p:cTn>
                                        <p:tgtEl>
                                          <p:spTgt spid="158725"/>
                                        </p:tgtEl>
                                      </p:cBhvr>
                                      <p:from x="200000" y="450000"/>
                                      <p:to x="100000" y="100000"/>
                                    </p:animScale>
                                    <p:set>
                                      <p:cBhvr>
                                        <p:cTn id="20" dur="770" fill="hold"/>
                                        <p:tgtEl>
                                          <p:spTgt spid="158725"/>
                                        </p:tgtEl>
                                        <p:attrNameLst>
                                          <p:attrName>ppt_x</p:attrName>
                                        </p:attrNameLst>
                                      </p:cBhvr>
                                      <p:to>
                                        <p:strVal val="(0.5)"/>
                                      </p:to>
                                    </p:set>
                                    <p:anim from="(0.5)" to="(#ppt_x)" calcmode="lin" valueType="num">
                                      <p:cBhvr>
                                        <p:cTn id="21" dur="1230" accel="100000" fill="hold">
                                          <p:stCondLst>
                                            <p:cond delay="770"/>
                                          </p:stCondLst>
                                        </p:cTn>
                                        <p:tgtEl>
                                          <p:spTgt spid="158725"/>
                                        </p:tgtEl>
                                        <p:attrNameLst>
                                          <p:attrName>ppt_x</p:attrName>
                                        </p:attrNameLst>
                                      </p:cBhvr>
                                    </p:anim>
                                    <p:set>
                                      <p:cBhvr>
                                        <p:cTn id="22" dur="770" fill="hold"/>
                                        <p:tgtEl>
                                          <p:spTgt spid="158725"/>
                                        </p:tgtEl>
                                        <p:attrNameLst>
                                          <p:attrName>ppt_y</p:attrName>
                                        </p:attrNameLst>
                                      </p:cBhvr>
                                      <p:to>
                                        <p:strVal val="(#ppt_y+0.4)"/>
                                      </p:to>
                                    </p:set>
                                    <p:anim from="(#ppt_y+0.4)" to="(#ppt_y)" calcmode="lin" valueType="num">
                                      <p:cBhvr>
                                        <p:cTn id="23" dur="1230" accel="100000" fill="hold">
                                          <p:stCondLst>
                                            <p:cond delay="770"/>
                                          </p:stCondLst>
                                        </p:cTn>
                                        <p:tgtEl>
                                          <p:spTgt spid="158725"/>
                                        </p:tgtEl>
                                        <p:attrNameLst>
                                          <p:attrName>ppt_y</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8723">
                                            <p:txEl>
                                              <p:pRg st="1" end="1"/>
                                            </p:txEl>
                                          </p:spTgt>
                                        </p:tgtEl>
                                        <p:attrNameLst>
                                          <p:attrName>style.visibility</p:attrName>
                                        </p:attrNameLst>
                                      </p:cBhvr>
                                      <p:to>
                                        <p:strVal val="visible"/>
                                      </p:to>
                                    </p:set>
                                    <p:animEffect transition="in" filter="dissolve">
                                      <p:cBhvr>
                                        <p:cTn id="28" dur="500"/>
                                        <p:tgtEl>
                                          <p:spTgt spid="158723">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1" presetClass="entr" presetSubtype="0" fill="hold" nodeType="clickEffect">
                                  <p:stCondLst>
                                    <p:cond delay="0"/>
                                  </p:stCondLst>
                                  <p:childTnLst>
                                    <p:set>
                                      <p:cBhvr>
                                        <p:cTn id="32" dur="1" fill="hold">
                                          <p:stCondLst>
                                            <p:cond delay="0"/>
                                          </p:stCondLst>
                                        </p:cTn>
                                        <p:tgtEl>
                                          <p:spTgt spid="158724"/>
                                        </p:tgtEl>
                                        <p:attrNameLst>
                                          <p:attrName>style.visibility</p:attrName>
                                        </p:attrNameLst>
                                      </p:cBhvr>
                                      <p:to>
                                        <p:strVal val="visible"/>
                                      </p:to>
                                    </p:set>
                                    <p:animEffect transition="in" filter="fade">
                                      <p:cBhvr>
                                        <p:cTn id="33" dur="770" decel="100000"/>
                                        <p:tgtEl>
                                          <p:spTgt spid="158724"/>
                                        </p:tgtEl>
                                      </p:cBhvr>
                                    </p:animEffect>
                                    <p:animScale>
                                      <p:cBhvr>
                                        <p:cTn id="34" dur="770" decel="100000"/>
                                        <p:tgtEl>
                                          <p:spTgt spid="158724"/>
                                        </p:tgtEl>
                                      </p:cBhvr>
                                      <p:from x="10000" y="10000"/>
                                      <p:to x="200000" y="450000"/>
                                    </p:animScale>
                                    <p:animScale>
                                      <p:cBhvr>
                                        <p:cTn id="35" dur="1230" accel="100000" fill="hold">
                                          <p:stCondLst>
                                            <p:cond delay="770"/>
                                          </p:stCondLst>
                                        </p:cTn>
                                        <p:tgtEl>
                                          <p:spTgt spid="158724"/>
                                        </p:tgtEl>
                                      </p:cBhvr>
                                      <p:from x="200000" y="450000"/>
                                      <p:to x="100000" y="100000"/>
                                    </p:animScale>
                                    <p:set>
                                      <p:cBhvr>
                                        <p:cTn id="36" dur="770" fill="hold"/>
                                        <p:tgtEl>
                                          <p:spTgt spid="158724"/>
                                        </p:tgtEl>
                                        <p:attrNameLst>
                                          <p:attrName>ppt_x</p:attrName>
                                        </p:attrNameLst>
                                      </p:cBhvr>
                                      <p:to>
                                        <p:strVal val="(0.5)"/>
                                      </p:to>
                                    </p:set>
                                    <p:anim from="(0.5)" to="(#ppt_x)" calcmode="lin" valueType="num">
                                      <p:cBhvr>
                                        <p:cTn id="37" dur="1230" accel="100000" fill="hold">
                                          <p:stCondLst>
                                            <p:cond delay="770"/>
                                          </p:stCondLst>
                                        </p:cTn>
                                        <p:tgtEl>
                                          <p:spTgt spid="158724"/>
                                        </p:tgtEl>
                                        <p:attrNameLst>
                                          <p:attrName>ppt_x</p:attrName>
                                        </p:attrNameLst>
                                      </p:cBhvr>
                                    </p:anim>
                                    <p:set>
                                      <p:cBhvr>
                                        <p:cTn id="38" dur="770" fill="hold"/>
                                        <p:tgtEl>
                                          <p:spTgt spid="158724"/>
                                        </p:tgtEl>
                                        <p:attrNameLst>
                                          <p:attrName>ppt_y</p:attrName>
                                        </p:attrNameLst>
                                      </p:cBhvr>
                                      <p:to>
                                        <p:strVal val="(#ppt_y+0.4)"/>
                                      </p:to>
                                    </p:set>
                                    <p:anim from="(#ppt_y+0.4)" to="(#ppt_y)" calcmode="lin" valueType="num">
                                      <p:cBhvr>
                                        <p:cTn id="39" dur="1230" accel="100000" fill="hold">
                                          <p:stCondLst>
                                            <p:cond delay="770"/>
                                          </p:stCondLst>
                                        </p:cTn>
                                        <p:tgtEl>
                                          <p:spTgt spid="158724"/>
                                        </p:tgtEl>
                                        <p:attrNameLst>
                                          <p:attrName>ppt_y</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58723">
                                            <p:txEl>
                                              <p:pRg st="2" end="2"/>
                                            </p:txEl>
                                          </p:spTgt>
                                        </p:tgtEl>
                                        <p:attrNameLst>
                                          <p:attrName>style.visibility</p:attrName>
                                        </p:attrNameLst>
                                      </p:cBhvr>
                                      <p:to>
                                        <p:strVal val="visible"/>
                                      </p:to>
                                    </p:set>
                                    <p:animEffect transition="in" filter="dissolve">
                                      <p:cBhvr>
                                        <p:cTn id="44" dur="500"/>
                                        <p:tgtEl>
                                          <p:spTgt spid="158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chorCtr="1"/>
          <a:lstStyle/>
          <a:p>
            <a:pPr marL="1028700" indent="-1028700" fontAlgn="auto">
              <a:spcAft>
                <a:spcPts val="0"/>
              </a:spcAft>
              <a:defRPr/>
            </a:pPr>
            <a:r>
              <a:rPr lang="el-GR" dirty="0" smtClean="0"/>
              <a:t>  </a:t>
            </a:r>
            <a:r>
              <a:rPr lang="el-GR" dirty="0" err="1" smtClean="0"/>
              <a:t>Εξαρτησιογόνες</a:t>
            </a:r>
            <a:r>
              <a:rPr lang="el-GR" dirty="0" smtClean="0"/>
              <a:t> </a:t>
            </a:r>
            <a:r>
              <a:rPr lang="el-GR" dirty="0"/>
              <a:t>ουσίες</a:t>
            </a:r>
            <a:r>
              <a:rPr lang="en-US" dirty="0"/>
              <a:t> </a:t>
            </a:r>
            <a:r>
              <a:rPr lang="el-GR" dirty="0"/>
              <a:t> </a:t>
            </a:r>
          </a:p>
        </p:txBody>
      </p:sp>
      <p:sp>
        <p:nvSpPr>
          <p:cNvPr id="159747" name="Rectangle 3"/>
          <p:cNvSpPr>
            <a:spLocks noGrp="1" noChangeArrowheads="1"/>
          </p:cNvSpPr>
          <p:nvPr>
            <p:ph idx="1"/>
          </p:nvPr>
        </p:nvSpPr>
        <p:spPr>
          <a:xfrm>
            <a:off x="0" y="1628775"/>
            <a:ext cx="8569325" cy="4530725"/>
          </a:xfrm>
        </p:spPr>
        <p:txBody>
          <a:bodyPr>
            <a:normAutofit lnSpcReduction="10000"/>
          </a:bodyPr>
          <a:lstStyle/>
          <a:p>
            <a:pPr marL="803275" lvl="1" indent="-260350" algn="just" fontAlgn="auto">
              <a:lnSpc>
                <a:spcPct val="80000"/>
              </a:lnSpc>
              <a:spcAft>
                <a:spcPts val="0"/>
              </a:spcAft>
              <a:buClr>
                <a:srgbClr val="008000"/>
              </a:buClr>
              <a:buSzTx/>
              <a:buFont typeface="Wingdings" pitchFamily="2" charset="2"/>
              <a:buChar char="Ø"/>
              <a:defRPr/>
            </a:pPr>
            <a:r>
              <a:rPr lang="el-GR" u="sng" dirty="0">
                <a:latin typeface="Arial" charset="0"/>
              </a:rPr>
              <a:t>LSD:</a:t>
            </a:r>
            <a:r>
              <a:rPr lang="el-GR" dirty="0">
                <a:latin typeface="Arial" charset="0"/>
              </a:rPr>
              <a:t>  Το ναρκωτικό που διαστέλλει τη συνείδηση. Ένας μεγάλος κίνδυνος για τους νέους, που δεν είναι έτοιμοι να αντιμετωπίσουν τις επιδράσεις του.</a:t>
            </a:r>
            <a:endParaRPr lang="en-US" dirty="0">
              <a:latin typeface="Arial" charset="0"/>
            </a:endParaRPr>
          </a:p>
          <a:p>
            <a:pPr marL="803275" lvl="1" indent="-260350" algn="just" fontAlgn="auto">
              <a:lnSpc>
                <a:spcPct val="80000"/>
              </a:lnSpc>
              <a:spcAft>
                <a:spcPts val="0"/>
              </a:spcAft>
              <a:buClr>
                <a:srgbClr val="008000"/>
              </a:buClr>
              <a:buSzTx/>
              <a:buFont typeface="Wingdings" pitchFamily="2" charset="2"/>
              <a:buChar char="Ø"/>
              <a:defRPr/>
            </a:pPr>
            <a:r>
              <a:rPr lang="el-GR" u="sng" dirty="0">
                <a:latin typeface="Arial" charset="0"/>
              </a:rPr>
              <a:t>Αμφεταμίνες</a:t>
            </a:r>
            <a:r>
              <a:rPr lang="el-GR" dirty="0">
                <a:latin typeface="Arial" charset="0"/>
              </a:rPr>
              <a:t> Διεγείρουν το κεντρικό νευρικό σύστημα, δημιουργούν περιορισμό της πνευματικής και μυϊκής κόπωσης και βελτίωση της διάθεσης του ανθρώπου και διάθεση για εργασία. Ακόμη προκαλούν αύξηση των μυϊκών δυνάμεων. </a:t>
            </a:r>
            <a:endParaRPr lang="en-US" dirty="0">
              <a:latin typeface="Arial" charset="0"/>
            </a:endParaRPr>
          </a:p>
          <a:p>
            <a:pPr marL="803275" lvl="1" indent="-260350" algn="just" fontAlgn="auto">
              <a:lnSpc>
                <a:spcPct val="80000"/>
              </a:lnSpc>
              <a:spcAft>
                <a:spcPts val="0"/>
              </a:spcAft>
              <a:buClr>
                <a:srgbClr val="008000"/>
              </a:buClr>
              <a:buSzTx/>
              <a:buFont typeface="Wingdings" pitchFamily="2" charset="2"/>
              <a:buChar char="Ø"/>
              <a:defRPr/>
            </a:pPr>
            <a:r>
              <a:rPr lang="el-GR" b="1" u="sng" dirty="0">
                <a:latin typeface="Arial" charset="0"/>
              </a:rPr>
              <a:t>Βαρβιτουρικά</a:t>
            </a:r>
            <a:r>
              <a:rPr lang="el-GR" dirty="0">
                <a:latin typeface="Arial" charset="0"/>
              </a:rPr>
              <a:t> Γίνονται εύκολα συνήθεια και απαιτούν όλο και μεγαλύτερες δόσεις. Έτσι μετατρέπονται σε ναρκωτικά και γίνονται επικίνδυνα. Υπάρχει μεγάλος κίνδυνος όταν η λήψη τους συνδυάζεται με οινοπνευματώδη ποτά ή άλλα ναρκωτικά. Χορηγούνται κατόπιν οδηγίας γιατρού και κυκλοφορούν σε ταμπλέτες, κάψουλες και ενέσεις. </a:t>
            </a:r>
          </a:p>
        </p:txBody>
      </p:sp>
      <p:sp>
        <p:nvSpPr>
          <p:cNvPr id="6" name="Θέση αριθμού διαφάνειας 5"/>
          <p:cNvSpPr>
            <a:spLocks noGrp="1"/>
          </p:cNvSpPr>
          <p:nvPr>
            <p:ph type="sldNum" sz="quarter" idx="12"/>
          </p:nvPr>
        </p:nvSpPr>
        <p:spPr/>
        <p:txBody>
          <a:bodyPr/>
          <a:lstStyle/>
          <a:p>
            <a:pPr>
              <a:defRPr/>
            </a:pPr>
            <a:fld id="{3ECB6E81-E555-4C5D-8C00-6EA387D4D2A1}" type="slidenum">
              <a:rPr lang="el-GR">
                <a:solidFill>
                  <a:prstClr val="white">
                    <a:shade val="50000"/>
                  </a:prstClr>
                </a:solidFill>
              </a:rPr>
              <a:pPr>
                <a:defRPr/>
              </a:pPr>
              <a:t>16</a:t>
            </a:fld>
            <a:endParaRPr lang="el-GR">
              <a:solidFill>
                <a:prstClr val="white">
                  <a:shade val="50000"/>
                </a:prstClr>
              </a:solidFill>
            </a:endParaRPr>
          </a:p>
        </p:txBody>
      </p:sp>
      <p:pic>
        <p:nvPicPr>
          <p:cNvPr id="159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17716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5421313"/>
            <a:ext cx="15335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483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blinds(horizontal)">
                                      <p:cBhvr>
                                        <p:cTn id="7" dur="500"/>
                                        <p:tgtEl>
                                          <p:spTgt spid="159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9747">
                                            <p:txEl>
                                              <p:pRg st="0" end="0"/>
                                            </p:txEl>
                                          </p:spTgt>
                                        </p:tgtEl>
                                        <p:attrNameLst>
                                          <p:attrName>style.visibility</p:attrName>
                                        </p:attrNameLst>
                                      </p:cBhvr>
                                      <p:to>
                                        <p:strVal val="visible"/>
                                      </p:to>
                                    </p:set>
                                    <p:animEffect transition="in" filter="strips(downLeft)">
                                      <p:cBhvr>
                                        <p:cTn id="12" dur="500"/>
                                        <p:tgtEl>
                                          <p:spTgt spid="1597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1" presetClass="entr" presetSubtype="0" fill="hold" nodeType="clickEffect">
                                  <p:stCondLst>
                                    <p:cond delay="0"/>
                                  </p:stCondLst>
                                  <p:childTnLst>
                                    <p:set>
                                      <p:cBhvr>
                                        <p:cTn id="16" dur="1" fill="hold">
                                          <p:stCondLst>
                                            <p:cond delay="0"/>
                                          </p:stCondLst>
                                        </p:cTn>
                                        <p:tgtEl>
                                          <p:spTgt spid="159749"/>
                                        </p:tgtEl>
                                        <p:attrNameLst>
                                          <p:attrName>style.visibility</p:attrName>
                                        </p:attrNameLst>
                                      </p:cBhvr>
                                      <p:to>
                                        <p:strVal val="visible"/>
                                      </p:to>
                                    </p:set>
                                    <p:animEffect transition="in" filter="fade">
                                      <p:cBhvr>
                                        <p:cTn id="17" dur="770" decel="100000"/>
                                        <p:tgtEl>
                                          <p:spTgt spid="159749"/>
                                        </p:tgtEl>
                                      </p:cBhvr>
                                    </p:animEffect>
                                    <p:animScale>
                                      <p:cBhvr>
                                        <p:cTn id="18" dur="770" decel="100000"/>
                                        <p:tgtEl>
                                          <p:spTgt spid="159749"/>
                                        </p:tgtEl>
                                      </p:cBhvr>
                                      <p:from x="10000" y="10000"/>
                                      <p:to x="200000" y="450000"/>
                                    </p:animScale>
                                    <p:animScale>
                                      <p:cBhvr>
                                        <p:cTn id="19" dur="1230" accel="100000" fill="hold">
                                          <p:stCondLst>
                                            <p:cond delay="770"/>
                                          </p:stCondLst>
                                        </p:cTn>
                                        <p:tgtEl>
                                          <p:spTgt spid="159749"/>
                                        </p:tgtEl>
                                      </p:cBhvr>
                                      <p:from x="200000" y="450000"/>
                                      <p:to x="100000" y="100000"/>
                                    </p:animScale>
                                    <p:set>
                                      <p:cBhvr>
                                        <p:cTn id="20" dur="770" fill="hold"/>
                                        <p:tgtEl>
                                          <p:spTgt spid="159749"/>
                                        </p:tgtEl>
                                        <p:attrNameLst>
                                          <p:attrName>ppt_x</p:attrName>
                                        </p:attrNameLst>
                                      </p:cBhvr>
                                      <p:to>
                                        <p:strVal val="(0.5)"/>
                                      </p:to>
                                    </p:set>
                                    <p:anim from="(0.5)" to="(#ppt_x)" calcmode="lin" valueType="num">
                                      <p:cBhvr>
                                        <p:cTn id="21" dur="1230" accel="100000" fill="hold">
                                          <p:stCondLst>
                                            <p:cond delay="770"/>
                                          </p:stCondLst>
                                        </p:cTn>
                                        <p:tgtEl>
                                          <p:spTgt spid="159749"/>
                                        </p:tgtEl>
                                        <p:attrNameLst>
                                          <p:attrName>ppt_x</p:attrName>
                                        </p:attrNameLst>
                                      </p:cBhvr>
                                    </p:anim>
                                    <p:set>
                                      <p:cBhvr>
                                        <p:cTn id="22" dur="770" fill="hold"/>
                                        <p:tgtEl>
                                          <p:spTgt spid="159749"/>
                                        </p:tgtEl>
                                        <p:attrNameLst>
                                          <p:attrName>ppt_y</p:attrName>
                                        </p:attrNameLst>
                                      </p:cBhvr>
                                      <p:to>
                                        <p:strVal val="(#ppt_y+0.4)"/>
                                      </p:to>
                                    </p:set>
                                    <p:anim from="(#ppt_y+0.4)" to="(#ppt_y)" calcmode="lin" valueType="num">
                                      <p:cBhvr>
                                        <p:cTn id="23" dur="1230" accel="100000" fill="hold">
                                          <p:stCondLst>
                                            <p:cond delay="770"/>
                                          </p:stCondLst>
                                        </p:cTn>
                                        <p:tgtEl>
                                          <p:spTgt spid="159749"/>
                                        </p:tgtEl>
                                        <p:attrNameLst>
                                          <p:attrName>ppt_y</p:attrName>
                                        </p:attrNameLst>
                                      </p:cBhvr>
                                    </p:anim>
                                  </p:childTnLst>
                                </p:cTn>
                              </p:par>
                            </p:childTnLst>
                          </p:cTn>
                        </p:par>
                        <p:par>
                          <p:cTn id="24" fill="hold" nodeType="afterGroup">
                            <p:stCondLst>
                              <p:cond delay="2000"/>
                            </p:stCondLst>
                            <p:childTnLst>
                              <p:par>
                                <p:cTn id="25" presetID="18" presetClass="entr" presetSubtype="12" fill="hold" grpId="0" nodeType="afterEffect">
                                  <p:stCondLst>
                                    <p:cond delay="0"/>
                                  </p:stCondLst>
                                  <p:childTnLst>
                                    <p:set>
                                      <p:cBhvr>
                                        <p:cTn id="26" dur="1" fill="hold">
                                          <p:stCondLst>
                                            <p:cond delay="0"/>
                                          </p:stCondLst>
                                        </p:cTn>
                                        <p:tgtEl>
                                          <p:spTgt spid="159747">
                                            <p:txEl>
                                              <p:pRg st="1" end="1"/>
                                            </p:txEl>
                                          </p:spTgt>
                                        </p:tgtEl>
                                        <p:attrNameLst>
                                          <p:attrName>style.visibility</p:attrName>
                                        </p:attrNameLst>
                                      </p:cBhvr>
                                      <p:to>
                                        <p:strVal val="visible"/>
                                      </p:to>
                                    </p:set>
                                    <p:animEffect transition="in" filter="strips(downLeft)">
                                      <p:cBhvr>
                                        <p:cTn id="27" dur="500"/>
                                        <p:tgtEl>
                                          <p:spTgt spid="15974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1" presetClass="entr" presetSubtype="0" fill="hold" nodeType="clickEffect">
                                  <p:stCondLst>
                                    <p:cond delay="0"/>
                                  </p:stCondLst>
                                  <p:childTnLst>
                                    <p:set>
                                      <p:cBhvr>
                                        <p:cTn id="31" dur="1" fill="hold">
                                          <p:stCondLst>
                                            <p:cond delay="0"/>
                                          </p:stCondLst>
                                        </p:cTn>
                                        <p:tgtEl>
                                          <p:spTgt spid="159748"/>
                                        </p:tgtEl>
                                        <p:attrNameLst>
                                          <p:attrName>style.visibility</p:attrName>
                                        </p:attrNameLst>
                                      </p:cBhvr>
                                      <p:to>
                                        <p:strVal val="visible"/>
                                      </p:to>
                                    </p:set>
                                    <p:animEffect transition="in" filter="fade">
                                      <p:cBhvr>
                                        <p:cTn id="32" dur="770" decel="100000"/>
                                        <p:tgtEl>
                                          <p:spTgt spid="159748"/>
                                        </p:tgtEl>
                                      </p:cBhvr>
                                    </p:animEffect>
                                    <p:animScale>
                                      <p:cBhvr>
                                        <p:cTn id="33" dur="770" decel="100000"/>
                                        <p:tgtEl>
                                          <p:spTgt spid="159748"/>
                                        </p:tgtEl>
                                      </p:cBhvr>
                                      <p:from x="10000" y="10000"/>
                                      <p:to x="200000" y="450000"/>
                                    </p:animScale>
                                    <p:animScale>
                                      <p:cBhvr>
                                        <p:cTn id="34" dur="1230" accel="100000" fill="hold">
                                          <p:stCondLst>
                                            <p:cond delay="770"/>
                                          </p:stCondLst>
                                        </p:cTn>
                                        <p:tgtEl>
                                          <p:spTgt spid="159748"/>
                                        </p:tgtEl>
                                      </p:cBhvr>
                                      <p:from x="200000" y="450000"/>
                                      <p:to x="100000" y="100000"/>
                                    </p:animScale>
                                    <p:set>
                                      <p:cBhvr>
                                        <p:cTn id="35" dur="770" fill="hold"/>
                                        <p:tgtEl>
                                          <p:spTgt spid="159748"/>
                                        </p:tgtEl>
                                        <p:attrNameLst>
                                          <p:attrName>ppt_x</p:attrName>
                                        </p:attrNameLst>
                                      </p:cBhvr>
                                      <p:to>
                                        <p:strVal val="(0.5)"/>
                                      </p:to>
                                    </p:set>
                                    <p:anim from="(0.5)" to="(#ppt_x)" calcmode="lin" valueType="num">
                                      <p:cBhvr>
                                        <p:cTn id="36" dur="1230" accel="100000" fill="hold">
                                          <p:stCondLst>
                                            <p:cond delay="770"/>
                                          </p:stCondLst>
                                        </p:cTn>
                                        <p:tgtEl>
                                          <p:spTgt spid="159748"/>
                                        </p:tgtEl>
                                        <p:attrNameLst>
                                          <p:attrName>ppt_x</p:attrName>
                                        </p:attrNameLst>
                                      </p:cBhvr>
                                    </p:anim>
                                    <p:set>
                                      <p:cBhvr>
                                        <p:cTn id="37" dur="770" fill="hold"/>
                                        <p:tgtEl>
                                          <p:spTgt spid="159748"/>
                                        </p:tgtEl>
                                        <p:attrNameLst>
                                          <p:attrName>ppt_y</p:attrName>
                                        </p:attrNameLst>
                                      </p:cBhvr>
                                      <p:to>
                                        <p:strVal val="(#ppt_y+0.4)"/>
                                      </p:to>
                                    </p:set>
                                    <p:anim from="(#ppt_y+0.4)" to="(#ppt_y)" calcmode="lin" valueType="num">
                                      <p:cBhvr>
                                        <p:cTn id="38" dur="1230" accel="100000" fill="hold">
                                          <p:stCondLst>
                                            <p:cond delay="770"/>
                                          </p:stCondLst>
                                        </p:cTn>
                                        <p:tgtEl>
                                          <p:spTgt spid="159748"/>
                                        </p:tgtEl>
                                        <p:attrNameLst>
                                          <p:attrName>ppt_y</p:attrName>
                                        </p:attrNameLst>
                                      </p:cBhvr>
                                    </p:anim>
                                  </p:childTnLst>
                                </p:cTn>
                              </p:par>
                            </p:childTnLst>
                          </p:cTn>
                        </p:par>
                        <p:par>
                          <p:cTn id="39" fill="hold" nodeType="afterGroup">
                            <p:stCondLst>
                              <p:cond delay="2000"/>
                            </p:stCondLst>
                            <p:childTnLst>
                              <p:par>
                                <p:cTn id="40" presetID="18" presetClass="entr" presetSubtype="12" fill="hold" grpId="0" nodeType="afterEffect">
                                  <p:stCondLst>
                                    <p:cond delay="0"/>
                                  </p:stCondLst>
                                  <p:childTnLst>
                                    <p:set>
                                      <p:cBhvr>
                                        <p:cTn id="41" dur="1" fill="hold">
                                          <p:stCondLst>
                                            <p:cond delay="0"/>
                                          </p:stCondLst>
                                        </p:cTn>
                                        <p:tgtEl>
                                          <p:spTgt spid="159747">
                                            <p:txEl>
                                              <p:pRg st="2" end="2"/>
                                            </p:txEl>
                                          </p:spTgt>
                                        </p:tgtEl>
                                        <p:attrNameLst>
                                          <p:attrName>style.visibility</p:attrName>
                                        </p:attrNameLst>
                                      </p:cBhvr>
                                      <p:to>
                                        <p:strVal val="visible"/>
                                      </p:to>
                                    </p:set>
                                    <p:animEffect transition="in" filter="strips(downLeft)">
                                      <p:cBhvr>
                                        <p:cTn id="42" dur="500"/>
                                        <p:tgtEl>
                                          <p:spTgt spid="159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81A042A6-D03A-4692-8CB0-7F12E91CC862}" type="slidenum">
              <a:rPr lang="el-GR">
                <a:solidFill>
                  <a:prstClr val="white">
                    <a:shade val="50000"/>
                  </a:prstClr>
                </a:solidFill>
              </a:rPr>
              <a:pPr>
                <a:defRPr/>
              </a:pPr>
              <a:t>17</a:t>
            </a:fld>
            <a:endParaRPr lang="el-GR">
              <a:solidFill>
                <a:prstClr val="white">
                  <a:shade val="50000"/>
                </a:prstClr>
              </a:solidFill>
            </a:endParaRPr>
          </a:p>
        </p:txBody>
      </p:sp>
      <p:sp>
        <p:nvSpPr>
          <p:cNvPr id="2" name="1 - Τίτλος"/>
          <p:cNvSpPr>
            <a:spLocks noGrp="1"/>
          </p:cNvSpPr>
          <p:nvPr>
            <p:ph type="title" idx="4294967295"/>
          </p:nvPr>
        </p:nvSpPr>
        <p:spPr>
          <a:xfrm>
            <a:off x="0" y="274638"/>
            <a:ext cx="8229600" cy="1143000"/>
          </a:xfrm>
        </p:spPr>
        <p:txBody>
          <a:bodyPr>
            <a:normAutofit fontScale="90000"/>
          </a:bodyPr>
          <a:lstStyle/>
          <a:p>
            <a:pPr fontAlgn="auto">
              <a:spcAft>
                <a:spcPts val="0"/>
              </a:spcAft>
              <a:defRPr/>
            </a:pPr>
            <a:r>
              <a:rPr lang="el-GR" dirty="0"/>
              <a:t>ΨΥΧΟΛΟΓΙΚΕΣ ΣΥΝΕΠΕΙΕΣ ΝΑΡΚΩΤΙΚΩΝ</a:t>
            </a:r>
            <a:br>
              <a:rPr lang="el-GR" dirty="0"/>
            </a:br>
            <a:endParaRPr lang="el-GR" dirty="0"/>
          </a:p>
        </p:txBody>
      </p:sp>
      <p:sp>
        <p:nvSpPr>
          <p:cNvPr id="4099" name="2 - Θέση περιεχομένου"/>
          <p:cNvSpPr>
            <a:spLocks noGrp="1"/>
          </p:cNvSpPr>
          <p:nvPr>
            <p:ph idx="4294967295"/>
          </p:nvPr>
        </p:nvSpPr>
        <p:spPr>
          <a:xfrm>
            <a:off x="0" y="1600200"/>
            <a:ext cx="8229600" cy="4530725"/>
          </a:xfrm>
        </p:spPr>
        <p:txBody>
          <a:bodyPr/>
          <a:lstStyle/>
          <a:p>
            <a:r>
              <a:rPr lang="el-GR" smtClean="0"/>
              <a:t>Αλλαγές στην προσωπικότητα</a:t>
            </a:r>
          </a:p>
          <a:p>
            <a:r>
              <a:rPr lang="el-GR" smtClean="0"/>
              <a:t>Ξαφνικές αλλαγές της διάθεσης</a:t>
            </a:r>
          </a:p>
          <a:p>
            <a:r>
              <a:rPr lang="el-GR" smtClean="0"/>
              <a:t>Ερεθιστικότητα</a:t>
            </a:r>
          </a:p>
          <a:p>
            <a:r>
              <a:rPr lang="el-GR" smtClean="0"/>
              <a:t>Ανεύθυνη συμπεριφορά</a:t>
            </a:r>
          </a:p>
          <a:p>
            <a:r>
              <a:rPr lang="el-GR" smtClean="0"/>
              <a:t>Χαμηλό αίσθημα αυτοεκτίμησης</a:t>
            </a:r>
          </a:p>
          <a:p>
            <a:r>
              <a:rPr lang="el-GR" smtClean="0"/>
              <a:t>Μειωμένη ικανότητα κρίσης</a:t>
            </a:r>
          </a:p>
          <a:p>
            <a:r>
              <a:rPr lang="el-GR" smtClean="0"/>
              <a:t>Κατάθλιψη και γενική έλλειψη ενδιαφέροντος</a:t>
            </a:r>
          </a:p>
          <a:p>
            <a:endParaRPr lang="el-GR" smtClean="0"/>
          </a:p>
        </p:txBody>
      </p:sp>
    </p:spTree>
    <p:extLst>
      <p:ext uri="{BB962C8B-B14F-4D97-AF65-F5344CB8AC3E}">
        <p14:creationId xmlns:p14="http://schemas.microsoft.com/office/powerpoint/2010/main" val="819750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1000"/>
                                        <p:tgtEl>
                                          <p:spTgt spid="4099">
                                            <p:txEl>
                                              <p:pRg st="0" end="0"/>
                                            </p:txEl>
                                          </p:spTgt>
                                        </p:tgtEl>
                                      </p:cBhvr>
                                    </p:animEffect>
                                    <p:anim calcmode="lin" valueType="num">
                                      <p:cBhvr>
                                        <p:cTn id="13"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Effect transition="in" filter="fade">
                                      <p:cBhvr>
                                        <p:cTn id="19" dur="1000"/>
                                        <p:tgtEl>
                                          <p:spTgt spid="4099">
                                            <p:txEl>
                                              <p:pRg st="1" end="1"/>
                                            </p:txEl>
                                          </p:spTgt>
                                        </p:tgtEl>
                                      </p:cBhvr>
                                    </p:animEffect>
                                    <p:anim calcmode="lin" valueType="num">
                                      <p:cBhvr>
                                        <p:cTn id="20"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nodeType="clickEffect">
                                  <p:stCondLst>
                                    <p:cond delay="0"/>
                                  </p:stCondLst>
                                  <p:childTnLst>
                                    <p:set>
                                      <p:cBhvr>
                                        <p:cTn id="25" dur="1" fill="hold">
                                          <p:stCondLst>
                                            <p:cond delay="0"/>
                                          </p:stCondLst>
                                        </p:cTn>
                                        <p:tgtEl>
                                          <p:spTgt spid="4099">
                                            <p:txEl>
                                              <p:pRg st="2" end="2"/>
                                            </p:txEl>
                                          </p:spTgt>
                                        </p:tgtEl>
                                        <p:attrNameLst>
                                          <p:attrName>style.visibility</p:attrName>
                                        </p:attrNameLst>
                                      </p:cBhvr>
                                      <p:to>
                                        <p:strVal val="visible"/>
                                      </p:to>
                                    </p:set>
                                    <p:animEffect transition="in" filter="fade">
                                      <p:cBhvr>
                                        <p:cTn id="26" dur="1000"/>
                                        <p:tgtEl>
                                          <p:spTgt spid="4099">
                                            <p:txEl>
                                              <p:pRg st="2" end="2"/>
                                            </p:txEl>
                                          </p:spTgt>
                                        </p:tgtEl>
                                      </p:cBhvr>
                                    </p:animEffect>
                                    <p:anim calcmode="lin" valueType="num">
                                      <p:cBhvr>
                                        <p:cTn id="27"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nodeType="clickEffect">
                                  <p:stCondLst>
                                    <p:cond delay="0"/>
                                  </p:stCondLst>
                                  <p:childTnLst>
                                    <p:set>
                                      <p:cBhvr>
                                        <p:cTn id="32" dur="1" fill="hold">
                                          <p:stCondLst>
                                            <p:cond delay="0"/>
                                          </p:stCondLst>
                                        </p:cTn>
                                        <p:tgtEl>
                                          <p:spTgt spid="4099">
                                            <p:txEl>
                                              <p:pRg st="3" end="3"/>
                                            </p:txEl>
                                          </p:spTgt>
                                        </p:tgtEl>
                                        <p:attrNameLst>
                                          <p:attrName>style.visibility</p:attrName>
                                        </p:attrNameLst>
                                      </p:cBhvr>
                                      <p:to>
                                        <p:strVal val="visible"/>
                                      </p:to>
                                    </p:set>
                                    <p:animEffect transition="in" filter="fade">
                                      <p:cBhvr>
                                        <p:cTn id="33" dur="1000"/>
                                        <p:tgtEl>
                                          <p:spTgt spid="4099">
                                            <p:txEl>
                                              <p:pRg st="3" end="3"/>
                                            </p:txEl>
                                          </p:spTgt>
                                        </p:tgtEl>
                                      </p:cBhvr>
                                    </p:animEffect>
                                    <p:anim calcmode="lin" valueType="num">
                                      <p:cBhvr>
                                        <p:cTn id="34"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nodeType="clickEffect">
                                  <p:stCondLst>
                                    <p:cond delay="0"/>
                                  </p:stCondLst>
                                  <p:childTnLst>
                                    <p:set>
                                      <p:cBhvr>
                                        <p:cTn id="39" dur="1" fill="hold">
                                          <p:stCondLst>
                                            <p:cond delay="0"/>
                                          </p:stCondLst>
                                        </p:cTn>
                                        <p:tgtEl>
                                          <p:spTgt spid="4099">
                                            <p:txEl>
                                              <p:pRg st="4" end="4"/>
                                            </p:txEl>
                                          </p:spTgt>
                                        </p:tgtEl>
                                        <p:attrNameLst>
                                          <p:attrName>style.visibility</p:attrName>
                                        </p:attrNameLst>
                                      </p:cBhvr>
                                      <p:to>
                                        <p:strVal val="visible"/>
                                      </p:to>
                                    </p:set>
                                    <p:animEffect transition="in" filter="fade">
                                      <p:cBhvr>
                                        <p:cTn id="40" dur="1000"/>
                                        <p:tgtEl>
                                          <p:spTgt spid="4099">
                                            <p:txEl>
                                              <p:pRg st="4" end="4"/>
                                            </p:txEl>
                                          </p:spTgt>
                                        </p:tgtEl>
                                      </p:cBhvr>
                                    </p:animEffect>
                                    <p:anim calcmode="lin" valueType="num">
                                      <p:cBhvr>
                                        <p:cTn id="41"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nodeType="clickEffect">
                                  <p:stCondLst>
                                    <p:cond delay="0"/>
                                  </p:stCondLst>
                                  <p:childTnLst>
                                    <p:set>
                                      <p:cBhvr>
                                        <p:cTn id="46" dur="1" fill="hold">
                                          <p:stCondLst>
                                            <p:cond delay="0"/>
                                          </p:stCondLst>
                                        </p:cTn>
                                        <p:tgtEl>
                                          <p:spTgt spid="4099">
                                            <p:txEl>
                                              <p:pRg st="5" end="5"/>
                                            </p:txEl>
                                          </p:spTgt>
                                        </p:tgtEl>
                                        <p:attrNameLst>
                                          <p:attrName>style.visibility</p:attrName>
                                        </p:attrNameLst>
                                      </p:cBhvr>
                                      <p:to>
                                        <p:strVal val="visible"/>
                                      </p:to>
                                    </p:set>
                                    <p:animEffect transition="in" filter="fade">
                                      <p:cBhvr>
                                        <p:cTn id="47" dur="1000"/>
                                        <p:tgtEl>
                                          <p:spTgt spid="4099">
                                            <p:txEl>
                                              <p:pRg st="5" end="5"/>
                                            </p:txEl>
                                          </p:spTgt>
                                        </p:tgtEl>
                                      </p:cBhvr>
                                    </p:animEffect>
                                    <p:anim calcmode="lin" valueType="num">
                                      <p:cBhvr>
                                        <p:cTn id="48"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0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7" presetClass="entr" presetSubtype="0" fill="hold" nodeType="clickEffect">
                                  <p:stCondLst>
                                    <p:cond delay="0"/>
                                  </p:stCondLst>
                                  <p:childTnLst>
                                    <p:set>
                                      <p:cBhvr>
                                        <p:cTn id="53" dur="1" fill="hold">
                                          <p:stCondLst>
                                            <p:cond delay="0"/>
                                          </p:stCondLst>
                                        </p:cTn>
                                        <p:tgtEl>
                                          <p:spTgt spid="4099">
                                            <p:txEl>
                                              <p:pRg st="6" end="6"/>
                                            </p:txEl>
                                          </p:spTgt>
                                        </p:tgtEl>
                                        <p:attrNameLst>
                                          <p:attrName>style.visibility</p:attrName>
                                        </p:attrNameLst>
                                      </p:cBhvr>
                                      <p:to>
                                        <p:strVal val="visible"/>
                                      </p:to>
                                    </p:set>
                                    <p:animEffect transition="in" filter="fade">
                                      <p:cBhvr>
                                        <p:cTn id="54" dur="1000"/>
                                        <p:tgtEl>
                                          <p:spTgt spid="4099">
                                            <p:txEl>
                                              <p:pRg st="6" end="6"/>
                                            </p:txEl>
                                          </p:spTgt>
                                        </p:tgtEl>
                                      </p:cBhvr>
                                    </p:animEffect>
                                    <p:anim calcmode="lin" valueType="num">
                                      <p:cBhvr>
                                        <p:cTn id="55"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09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5AD245EE-C3C5-428B-962F-319E4227F34E}" type="slidenum">
              <a:rPr lang="el-GR">
                <a:solidFill>
                  <a:prstClr val="white">
                    <a:shade val="50000"/>
                  </a:prstClr>
                </a:solidFill>
              </a:rPr>
              <a:pPr>
                <a:defRPr/>
              </a:pPr>
              <a:t>18</a:t>
            </a:fld>
            <a:endParaRPr lang="el-GR">
              <a:solidFill>
                <a:prstClr val="white">
                  <a:shade val="50000"/>
                </a:prstClr>
              </a:solidFill>
            </a:endParaRPr>
          </a:p>
        </p:txBody>
      </p:sp>
      <p:sp>
        <p:nvSpPr>
          <p:cNvPr id="2" name="1 - Τίτλος"/>
          <p:cNvSpPr>
            <a:spLocks noGrp="1"/>
          </p:cNvSpPr>
          <p:nvPr>
            <p:ph type="title" idx="4294967295"/>
          </p:nvPr>
        </p:nvSpPr>
        <p:spPr>
          <a:xfrm>
            <a:off x="914400" y="333375"/>
            <a:ext cx="8229600" cy="1143000"/>
          </a:xfrm>
        </p:spPr>
        <p:txBody>
          <a:bodyPr/>
          <a:lstStyle/>
          <a:p>
            <a:pPr fontAlgn="auto">
              <a:spcAft>
                <a:spcPts val="0"/>
              </a:spcAft>
              <a:defRPr/>
            </a:pPr>
            <a:r>
              <a:rPr lang="el-GR" sz="2900"/>
              <a:t>Πρόληψη και αντιμετώπιση του προβλήματος</a:t>
            </a:r>
            <a:br>
              <a:rPr lang="el-GR" sz="2900"/>
            </a:br>
            <a:endParaRPr lang="el-GR" sz="2900"/>
          </a:p>
        </p:txBody>
      </p:sp>
      <p:sp>
        <p:nvSpPr>
          <p:cNvPr id="3" name="2 - Θέση περιεχομένου"/>
          <p:cNvSpPr>
            <a:spLocks noGrp="1"/>
          </p:cNvSpPr>
          <p:nvPr>
            <p:ph idx="4294967295"/>
          </p:nvPr>
        </p:nvSpPr>
        <p:spPr>
          <a:xfrm>
            <a:off x="0" y="1600200"/>
            <a:ext cx="8229600" cy="4530725"/>
          </a:xfrm>
        </p:spPr>
        <p:txBody>
          <a:bodyPr>
            <a:normAutofit lnSpcReduction="10000"/>
          </a:bodyPr>
          <a:lstStyle/>
          <a:p>
            <a:pPr fontAlgn="auto">
              <a:lnSpc>
                <a:spcPct val="80000"/>
              </a:lnSpc>
              <a:spcAft>
                <a:spcPts val="0"/>
              </a:spcAft>
              <a:buClr>
                <a:schemeClr val="tx1">
                  <a:shade val="95000"/>
                </a:schemeClr>
              </a:buClr>
              <a:buFont typeface="Wingdings 2"/>
              <a:buChar char=""/>
              <a:defRPr/>
            </a:pPr>
            <a:r>
              <a:rPr lang="el-GR" sz="2200"/>
              <a:t>Αρχίστε να μιλάτε στα παιδιά σας από μικρή ηλικία, σχετικά με τα ναρκωτικά. Δώστε τους την ευκαιρία να συμμετάσχουν σε συζητήσεις και ανακαλύψτε μαζί τους τι ξέρουν ήδη γι’ αυτά (ίσως εκπλαγείτε). Η έγκαιρη "εγκατάσταση" επικοινωνίας με το παιδί, κάνει πολύ ευκολότερη την ενασχόληση με προβλήματα ναρκωτικών που μπορεί να προκύψουν αργότερα.</a:t>
            </a:r>
          </a:p>
          <a:p>
            <a:pPr fontAlgn="auto">
              <a:lnSpc>
                <a:spcPct val="80000"/>
              </a:lnSpc>
              <a:spcAft>
                <a:spcPts val="0"/>
              </a:spcAft>
              <a:buClr>
                <a:schemeClr val="tx1">
                  <a:shade val="95000"/>
                </a:schemeClr>
              </a:buClr>
              <a:buFont typeface="Wingdings 2"/>
              <a:buChar char=""/>
              <a:defRPr/>
            </a:pPr>
            <a:r>
              <a:rPr lang="el-GR" sz="2200"/>
              <a:t>Αν κάποιοι έφηβοι ή προέφηβοι χρησιμοποιούν όντως ναρκωτικές ουσίες, το πιθανότερο είναι να το αρνηθούν στους γονείς τους. Οι περισσότεροι ειδικοί συμφωνούν ότι ως τη στιγμή που οι γονείς θα υποπτευθούν ότι τα παιδιά τους μπορεί να κάνουν χρήση, αυτή θα έχει γίνει ήδη μια εδραιωμένη συνήθεια!</a:t>
            </a:r>
          </a:p>
          <a:p>
            <a:pPr fontAlgn="auto">
              <a:lnSpc>
                <a:spcPct val="80000"/>
              </a:lnSpc>
              <a:spcAft>
                <a:spcPts val="0"/>
              </a:spcAft>
              <a:buClr>
                <a:schemeClr val="tx1">
                  <a:shade val="95000"/>
                </a:schemeClr>
              </a:buClr>
              <a:buFont typeface="Wingdings 2"/>
              <a:buChar char=""/>
              <a:defRPr/>
            </a:pPr>
            <a:r>
              <a:rPr lang="el-GR" sz="2200"/>
              <a:t>Οι περισσότεροι γονείς θέλουν να κρατήσουν τα παιδιά τους μακριά από τα ναρκωτικά, το αλκοόλ και το τσιγάρο - δεν ξέρουν όμως πώς να το κάνουν. Η ανοιχτή συζήτηση μέσα στην οικογένεια, όπως αναφέρθηκε παραπάνω, θεωρείται ο υπ' αριθμόν 1 αποτρεπτικός παράγοντας για τον πειραματισμό των παιδιών με τα ναρκωτικά.</a:t>
            </a:r>
          </a:p>
          <a:p>
            <a:pPr fontAlgn="auto">
              <a:lnSpc>
                <a:spcPct val="80000"/>
              </a:lnSpc>
              <a:spcAft>
                <a:spcPts val="0"/>
              </a:spcAft>
              <a:buClr>
                <a:schemeClr val="tx1">
                  <a:shade val="95000"/>
                </a:schemeClr>
              </a:buClr>
              <a:buFont typeface="Wingdings 2"/>
              <a:buChar char=""/>
              <a:defRPr/>
            </a:pPr>
            <a:endParaRPr lang="el-GR" sz="2200"/>
          </a:p>
        </p:txBody>
      </p:sp>
    </p:spTree>
    <p:extLst>
      <p:ext uri="{BB962C8B-B14F-4D97-AF65-F5344CB8AC3E}">
        <p14:creationId xmlns:p14="http://schemas.microsoft.com/office/powerpoint/2010/main" val="35193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62B518E2-5E8A-4603-A173-FC4D67AEF198}" type="slidenum">
              <a:rPr lang="el-GR" smtClean="0">
                <a:solidFill>
                  <a:prstClr val="white">
                    <a:shade val="50000"/>
                  </a:prstClr>
                </a:solidFill>
              </a:rPr>
              <a:pPr>
                <a:defRPr/>
              </a:pPr>
              <a:t>19</a:t>
            </a:fld>
            <a:endParaRPr lang="el-GR">
              <a:solidFill>
                <a:prstClr val="white">
                  <a:shade val="50000"/>
                </a:prstClr>
              </a:solidFill>
            </a:endParaRPr>
          </a:p>
        </p:txBody>
      </p:sp>
      <p:sp>
        <p:nvSpPr>
          <p:cNvPr id="4" name="Ορθογώνιο 3"/>
          <p:cNvSpPr/>
          <p:nvPr/>
        </p:nvSpPr>
        <p:spPr>
          <a:xfrm>
            <a:off x="683568" y="2644170"/>
            <a:ext cx="7488832" cy="830997"/>
          </a:xfrm>
          <a:prstGeom prst="rect">
            <a:avLst/>
          </a:prstGeom>
        </p:spPr>
        <p:txBody>
          <a:bodyPr wrap="square">
            <a:spAutoFit/>
          </a:bodyPr>
          <a:lstStyle/>
          <a:p>
            <a:r>
              <a:rPr lang="el-GR" sz="4800" b="1" cap="all" dirty="0" smtClean="0">
                <a:ln w="6350">
                  <a:noFill/>
                </a:ln>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gradFill>
                <a:effectLst>
                  <a:outerShdw blurRad="127000" dist="200000" dir="2700000" algn="tl" rotWithShape="0">
                    <a:srgbClr val="000000">
                      <a:alpha val="30000"/>
                    </a:srgbClr>
                  </a:outerShdw>
                </a:effectLst>
                <a:latin typeface="Arial"/>
              </a:rPr>
              <a:t>ΤΣΙΓΑΡΟ-ΚΑΠΝΙΣΜΑ</a:t>
            </a:r>
            <a:endParaRPr lang="el-GR" dirty="0">
              <a:solidFill>
                <a:prstClr val="white"/>
              </a:solidFill>
            </a:endParaRPr>
          </a:p>
        </p:txBody>
      </p:sp>
    </p:spTree>
    <p:extLst>
      <p:ext uri="{BB962C8B-B14F-4D97-AF65-F5344CB8AC3E}">
        <p14:creationId xmlns:p14="http://schemas.microsoft.com/office/powerpoint/2010/main" val="3947446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3"/>
          <p:cNvSpPr>
            <a:spLocks noGrp="1"/>
          </p:cNvSpPr>
          <p:nvPr>
            <p:ph type="sldNum" sz="quarter" idx="12"/>
          </p:nvPr>
        </p:nvSpPr>
        <p:spPr/>
        <p:txBody>
          <a:bodyPr/>
          <a:lstStyle/>
          <a:p>
            <a:pPr>
              <a:defRPr/>
            </a:pPr>
            <a:fld id="{A4D147A7-6629-4A77-ADD7-5CA315CDDA4E}" type="slidenum">
              <a:rPr lang="el-GR"/>
              <a:pPr>
                <a:defRPr/>
              </a:pPr>
              <a:t>2</a:t>
            </a:fld>
            <a:endParaRPr lang="el-GR"/>
          </a:p>
        </p:txBody>
      </p:sp>
      <p:sp>
        <p:nvSpPr>
          <p:cNvPr id="89093" name="Rectangle 5"/>
          <p:cNvSpPr>
            <a:spLocks noChangeArrowheads="1"/>
          </p:cNvSpPr>
          <p:nvPr>
            <p:custDataLst>
              <p:tags r:id="rId2"/>
            </p:custDataLst>
          </p:nvPr>
        </p:nvSpPr>
        <p:spPr bwMode="auto">
          <a:xfrm>
            <a:off x="2411413" y="1844675"/>
            <a:ext cx="46799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2400" b="1" dirty="0">
                <a:solidFill>
                  <a:srgbClr val="FFFF00"/>
                </a:solidFill>
                <a:latin typeface="Comic Sans MS" pitchFamily="66" charset="0"/>
              </a:rPr>
              <a:t>Α ΤΑΞΗ: </a:t>
            </a:r>
            <a:r>
              <a:rPr lang="en-US" sz="2400" b="1" dirty="0" smtClean="0">
                <a:solidFill>
                  <a:srgbClr val="FFFF00"/>
                </a:solidFill>
                <a:latin typeface="Comic Sans MS" pitchFamily="66" charset="0"/>
              </a:rPr>
              <a:t>TMHMA </a:t>
            </a:r>
            <a:r>
              <a:rPr lang="el-GR" sz="2400" b="1" dirty="0" smtClean="0">
                <a:solidFill>
                  <a:srgbClr val="FFFF00"/>
                </a:solidFill>
                <a:latin typeface="Comic Sans MS" pitchFamily="66" charset="0"/>
              </a:rPr>
              <a:t>Α1</a:t>
            </a:r>
            <a:endParaRPr lang="en-US" sz="2400" b="1" dirty="0" smtClean="0">
              <a:solidFill>
                <a:srgbClr val="FFFF00"/>
              </a:solidFill>
              <a:latin typeface="Comic Sans MS" pitchFamily="66" charset="0"/>
            </a:endParaRPr>
          </a:p>
        </p:txBody>
      </p:sp>
      <p:sp>
        <p:nvSpPr>
          <p:cNvPr id="72711" name="Rectangle 7"/>
          <p:cNvSpPr>
            <a:spLocks noChangeArrowheads="1"/>
          </p:cNvSpPr>
          <p:nvPr>
            <p:custDataLst>
              <p:tags r:id="rId3"/>
            </p:custDataLst>
          </p:nvPr>
        </p:nvSpPr>
        <p:spPr bwMode="auto">
          <a:xfrm>
            <a:off x="250825" y="260350"/>
            <a:ext cx="8447088"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2600" b="1" dirty="0">
                <a:solidFill>
                  <a:schemeClr val="tx2"/>
                </a:solidFill>
                <a:effectLst>
                  <a:outerShdw blurRad="38100" dist="38100" dir="2700000" algn="tl">
                    <a:srgbClr val="000000"/>
                  </a:outerShdw>
                </a:effectLst>
                <a:latin typeface="Arial" charset="0"/>
              </a:rPr>
              <a:t>Επιβλέπων καθηγητής: </a:t>
            </a:r>
            <a:r>
              <a:rPr lang="el-GR" sz="2600" b="1" dirty="0">
                <a:solidFill>
                  <a:srgbClr val="FFFF99"/>
                </a:solidFill>
                <a:effectLst>
                  <a:outerShdw blurRad="38100" dist="38100" dir="2700000" algn="tl">
                    <a:srgbClr val="000000"/>
                  </a:outerShdw>
                </a:effectLst>
                <a:latin typeface="Arial" charset="0"/>
              </a:rPr>
              <a:t>ΞΗΡΟΓΙΑΝΝΗΣ ΙΩΑΝΝΗΣ</a:t>
            </a:r>
          </a:p>
        </p:txBody>
      </p:sp>
      <p:graphicFrame>
        <p:nvGraphicFramePr>
          <p:cNvPr id="4" name="Πίνακας 3"/>
          <p:cNvGraphicFramePr>
            <a:graphicFrameLocks noGrp="1"/>
          </p:cNvGraphicFramePr>
          <p:nvPr>
            <p:extLst>
              <p:ext uri="{D42A27DB-BD31-4B8C-83A1-F6EECF244321}">
                <p14:modId xmlns:p14="http://schemas.microsoft.com/office/powerpoint/2010/main" val="512074511"/>
              </p:ext>
            </p:extLst>
          </p:nvPr>
        </p:nvGraphicFramePr>
        <p:xfrm>
          <a:off x="1" y="2492896"/>
          <a:ext cx="9144000" cy="2346819"/>
        </p:xfrm>
        <a:graphic>
          <a:graphicData uri="http://schemas.openxmlformats.org/drawingml/2006/table">
            <a:tbl>
              <a:tblPr firstRow="1" firstCol="1" bandRow="1"/>
              <a:tblGrid>
                <a:gridCol w="1942196"/>
                <a:gridCol w="1841049"/>
                <a:gridCol w="1724858"/>
                <a:gridCol w="1806911"/>
                <a:gridCol w="1828986"/>
              </a:tblGrid>
              <a:tr h="1008112">
                <a:tc>
                  <a:txBody>
                    <a:bodyPr/>
                    <a:lstStyle/>
                    <a:p>
                      <a:pPr algn="l">
                        <a:lnSpc>
                          <a:spcPct val="150000"/>
                        </a:lnSpc>
                        <a:spcAft>
                          <a:spcPts val="0"/>
                        </a:spcAft>
                      </a:pPr>
                      <a:r>
                        <a:rPr lang="el-GR" sz="1200" kern="150" dirty="0">
                          <a:solidFill>
                            <a:srgbClr val="FFFF00"/>
                          </a:solidFill>
                          <a:effectLst/>
                          <a:latin typeface="Times New Roman"/>
                          <a:ea typeface="SimSun"/>
                          <a:cs typeface="Mangal"/>
                        </a:rPr>
                        <a:t>ΟΜΑΔΑ Α</a:t>
                      </a:r>
                      <a:r>
                        <a:rPr lang="el-GR" sz="1200" b="1" i="1" u="sng" kern="150" dirty="0">
                          <a:solidFill>
                            <a:srgbClr val="FFFF00"/>
                          </a:solidFill>
                          <a:effectLst/>
                          <a:latin typeface="Times New Roman"/>
                          <a:ea typeface="SimSun"/>
                          <a:cs typeface="Mangal"/>
                        </a:rPr>
                        <a:t> </a:t>
                      </a:r>
                      <a:endParaRPr lang="el-GR" sz="1200" kern="150" dirty="0">
                        <a:solidFill>
                          <a:srgbClr val="FFFF00"/>
                        </a:solidFill>
                        <a:effectLst/>
                        <a:latin typeface="Times New Roman"/>
                        <a:ea typeface="SimSun"/>
                        <a:cs typeface="Mangal"/>
                      </a:endParaRPr>
                    </a:p>
                    <a:p>
                      <a:pPr algn="l">
                        <a:lnSpc>
                          <a:spcPct val="150000"/>
                        </a:lnSpc>
                        <a:spcAft>
                          <a:spcPts val="0"/>
                        </a:spcAft>
                        <a:tabLst>
                          <a:tab pos="857250" algn="l"/>
                        </a:tabLst>
                      </a:pPr>
                      <a:r>
                        <a:rPr lang="el-GR" sz="1200" kern="150" dirty="0">
                          <a:solidFill>
                            <a:srgbClr val="FFFF00"/>
                          </a:solidFill>
                          <a:effectLst/>
                          <a:latin typeface="Times New Roman"/>
                          <a:ea typeface="SimSun"/>
                          <a:cs typeface="Mangal"/>
                        </a:rPr>
                        <a:t>ΑΛΚΟΟΛ-ΚΑΠΝΙΣΜΑ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200" kern="150">
                          <a:solidFill>
                            <a:srgbClr val="FFFF00"/>
                          </a:solidFill>
                          <a:effectLst/>
                          <a:latin typeface="Times New Roman"/>
                          <a:ea typeface="SimSun"/>
                          <a:cs typeface="Mangal"/>
                        </a:rPr>
                        <a:t>ΟΜΑΔΑ Β </a:t>
                      </a:r>
                    </a:p>
                    <a:p>
                      <a:pPr algn="l">
                        <a:lnSpc>
                          <a:spcPct val="150000"/>
                        </a:lnSpc>
                        <a:spcAft>
                          <a:spcPts val="0"/>
                        </a:spcAft>
                        <a:tabLst>
                          <a:tab pos="857250" algn="l"/>
                        </a:tabLst>
                      </a:pPr>
                      <a:r>
                        <a:rPr lang="el-GR" sz="1200" kern="150">
                          <a:solidFill>
                            <a:srgbClr val="FFFF00"/>
                          </a:solidFill>
                          <a:effectLst/>
                          <a:latin typeface="Times New Roman"/>
                          <a:ea typeface="SimSun"/>
                          <a:cs typeface="Mangal"/>
                        </a:rPr>
                        <a:t>ΝΑΡΚΩΤΙΚΑ</a:t>
                      </a:r>
                    </a:p>
                    <a:p>
                      <a:pPr algn="l">
                        <a:lnSpc>
                          <a:spcPct val="150000"/>
                        </a:lnSpc>
                        <a:spcAft>
                          <a:spcPts val="0"/>
                        </a:spcAft>
                      </a:pPr>
                      <a:r>
                        <a:rPr lang="el-GR" sz="1200" kern="150">
                          <a:solidFill>
                            <a:srgbClr val="FFFF00"/>
                          </a:solidFill>
                          <a:effectLst/>
                          <a:latin typeface="Times New Roman"/>
                          <a:ea typeface="SimSun"/>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200" kern="150">
                          <a:solidFill>
                            <a:srgbClr val="FFFF00"/>
                          </a:solidFill>
                          <a:effectLst/>
                          <a:latin typeface="Times New Roman"/>
                          <a:ea typeface="SimSun"/>
                          <a:cs typeface="Mangal"/>
                        </a:rPr>
                        <a:t>ΟΜΑΔΑ Γ</a:t>
                      </a:r>
                    </a:p>
                    <a:p>
                      <a:pPr algn="l">
                        <a:lnSpc>
                          <a:spcPct val="150000"/>
                        </a:lnSpc>
                        <a:spcAft>
                          <a:spcPts val="0"/>
                        </a:spcAft>
                      </a:pPr>
                      <a:r>
                        <a:rPr lang="el-GR" sz="1200" kern="150">
                          <a:solidFill>
                            <a:srgbClr val="FFFF00"/>
                          </a:solidFill>
                          <a:effectLst/>
                          <a:latin typeface="Times New Roman"/>
                          <a:ea typeface="SimSun"/>
                          <a:cs typeface="Mangal"/>
                        </a:rPr>
                        <a:t>ΔΙΑΔΙΚΤΥΟ</a:t>
                      </a:r>
                    </a:p>
                    <a:p>
                      <a:pPr algn="l">
                        <a:lnSpc>
                          <a:spcPct val="150000"/>
                        </a:lnSpc>
                        <a:spcAft>
                          <a:spcPts val="0"/>
                        </a:spcAft>
                      </a:pPr>
                      <a:r>
                        <a:rPr lang="el-GR" sz="1200" kern="150">
                          <a:solidFill>
                            <a:srgbClr val="FFFF00"/>
                          </a:solidFill>
                          <a:effectLst/>
                          <a:latin typeface="Times New Roman"/>
                          <a:ea typeface="SimSun"/>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200" kern="150" dirty="0">
                          <a:solidFill>
                            <a:srgbClr val="FFFF00"/>
                          </a:solidFill>
                          <a:effectLst/>
                          <a:latin typeface="Times New Roman"/>
                          <a:ea typeface="SimSun"/>
                          <a:cs typeface="Mangal"/>
                        </a:rPr>
                        <a:t>ΟΜΑΔΑ Δ</a:t>
                      </a:r>
                    </a:p>
                    <a:p>
                      <a:pPr algn="l">
                        <a:lnSpc>
                          <a:spcPct val="150000"/>
                        </a:lnSpc>
                        <a:spcAft>
                          <a:spcPts val="0"/>
                        </a:spcAft>
                      </a:pPr>
                      <a:r>
                        <a:rPr lang="el-GR" sz="1200" kern="150" dirty="0">
                          <a:solidFill>
                            <a:srgbClr val="FFFF00"/>
                          </a:solidFill>
                          <a:effectLst/>
                          <a:latin typeface="Times New Roman"/>
                          <a:ea typeface="SimSun"/>
                          <a:cs typeface="Mangal"/>
                        </a:rPr>
                        <a:t>ΕΚΦΟΒΙΣΜΟΣ</a:t>
                      </a:r>
                    </a:p>
                    <a:p>
                      <a:pPr algn="l">
                        <a:lnSpc>
                          <a:spcPct val="150000"/>
                        </a:lnSpc>
                        <a:spcAft>
                          <a:spcPts val="0"/>
                        </a:spcAft>
                      </a:pPr>
                      <a:r>
                        <a:rPr lang="el-GR" sz="1200" kern="150" dirty="0">
                          <a:solidFill>
                            <a:srgbClr val="FFFF00"/>
                          </a:solidFill>
                          <a:effectLst/>
                          <a:latin typeface="Times New Roman"/>
                          <a:ea typeface="SimSun"/>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200" kern="150" dirty="0">
                          <a:solidFill>
                            <a:srgbClr val="FFFF00"/>
                          </a:solidFill>
                          <a:effectLst/>
                          <a:latin typeface="Times New Roman"/>
                          <a:ea typeface="SimSun"/>
                          <a:cs typeface="Mangal"/>
                        </a:rPr>
                        <a:t>ΟΜΑΔΑ Ε</a:t>
                      </a:r>
                    </a:p>
                    <a:p>
                      <a:pPr algn="l">
                        <a:lnSpc>
                          <a:spcPct val="150000"/>
                        </a:lnSpc>
                        <a:spcAft>
                          <a:spcPts val="0"/>
                        </a:spcAft>
                      </a:pPr>
                      <a:r>
                        <a:rPr lang="el-GR" sz="1200" kern="150" dirty="0">
                          <a:solidFill>
                            <a:srgbClr val="FFFF00"/>
                          </a:solidFill>
                          <a:effectLst/>
                          <a:latin typeface="Times New Roman"/>
                          <a:ea typeface="SimSun"/>
                          <a:cs typeface="Mangal"/>
                        </a:rPr>
                        <a:t>ΤΖΟΓΟΣ</a:t>
                      </a:r>
                    </a:p>
                    <a:p>
                      <a:pPr algn="l">
                        <a:lnSpc>
                          <a:spcPct val="150000"/>
                        </a:lnSpc>
                        <a:spcAft>
                          <a:spcPts val="0"/>
                        </a:spcAft>
                      </a:pPr>
                      <a:r>
                        <a:rPr lang="el-GR" sz="1200" kern="150" dirty="0">
                          <a:solidFill>
                            <a:srgbClr val="FFFF00"/>
                          </a:solidFill>
                          <a:effectLst/>
                          <a:latin typeface="Times New Roman"/>
                          <a:ea typeface="SimSun"/>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4110">
                <a:tc>
                  <a:txBody>
                    <a:bodyPr/>
                    <a:lstStyle/>
                    <a:p>
                      <a:pPr algn="l">
                        <a:lnSpc>
                          <a:spcPct val="150000"/>
                        </a:lnSpc>
                        <a:spcAft>
                          <a:spcPts val="0"/>
                        </a:spcAft>
                      </a:pPr>
                      <a:r>
                        <a:rPr lang="el-GR" sz="1200" kern="150" dirty="0">
                          <a:effectLst/>
                          <a:latin typeface="Times New Roman"/>
                          <a:ea typeface="SimSun"/>
                          <a:cs typeface="Mangal"/>
                        </a:rPr>
                        <a:t>ΔΗΜΗΤΡΗΣ ΓΑΛΑΝΗΣ</a:t>
                      </a:r>
                    </a:p>
                    <a:p>
                      <a:pPr algn="l">
                        <a:lnSpc>
                          <a:spcPct val="150000"/>
                        </a:lnSpc>
                        <a:spcAft>
                          <a:spcPts val="0"/>
                        </a:spcAft>
                      </a:pPr>
                      <a:r>
                        <a:rPr lang="el-GR" sz="1200" kern="150" dirty="0">
                          <a:effectLst/>
                          <a:latin typeface="Times New Roman"/>
                          <a:ea typeface="SimSun"/>
                          <a:cs typeface="Mangal"/>
                        </a:rPr>
                        <a:t>ΘΑΝΑΣΗΣ ΚΟΛΙΓΙΑΝΝΗΣ</a:t>
                      </a:r>
                    </a:p>
                    <a:p>
                      <a:pPr algn="l">
                        <a:lnSpc>
                          <a:spcPct val="150000"/>
                        </a:lnSpc>
                        <a:spcAft>
                          <a:spcPts val="0"/>
                        </a:spcAft>
                      </a:pPr>
                      <a:r>
                        <a:rPr lang="el-GR" sz="1200" kern="150" dirty="0">
                          <a:effectLst/>
                          <a:latin typeface="Times New Roman"/>
                          <a:ea typeface="SimSun"/>
                          <a:cs typeface="Mangal"/>
                        </a:rPr>
                        <a:t>ΘΑΝΑΣΗΣ ΚΟΛΙΜΠΗΡΗΣ</a:t>
                      </a:r>
                    </a:p>
                    <a:p>
                      <a:pPr algn="l">
                        <a:lnSpc>
                          <a:spcPct val="150000"/>
                        </a:lnSpc>
                        <a:spcAft>
                          <a:spcPts val="0"/>
                        </a:spcAft>
                      </a:pPr>
                      <a:r>
                        <a:rPr lang="el-GR" sz="1200" b="1" kern="150" dirty="0">
                          <a:effectLst/>
                          <a:latin typeface="Arial"/>
                          <a:ea typeface="SimSun"/>
                          <a:cs typeface="Mangal"/>
                        </a:rPr>
                        <a:t> </a:t>
                      </a:r>
                      <a:endParaRPr lang="el-GR" sz="1200" kern="150" dirty="0">
                        <a:effectLst/>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200" kern="150" dirty="0">
                          <a:effectLst/>
                          <a:latin typeface="Times New Roman"/>
                          <a:ea typeface="SimSun"/>
                          <a:cs typeface="Mangal"/>
                        </a:rPr>
                        <a:t>ΚΡΕΜΜΥΔΑΣ ΠΑΝΟΣ</a:t>
                      </a:r>
                    </a:p>
                    <a:p>
                      <a:pPr algn="l">
                        <a:lnSpc>
                          <a:spcPct val="150000"/>
                        </a:lnSpc>
                        <a:spcAft>
                          <a:spcPts val="0"/>
                        </a:spcAft>
                      </a:pPr>
                      <a:r>
                        <a:rPr lang="el-GR" sz="1200" kern="150" dirty="0">
                          <a:effectLst/>
                          <a:latin typeface="Times New Roman"/>
                          <a:ea typeface="SimSun"/>
                          <a:cs typeface="Mangal"/>
                        </a:rPr>
                        <a:t>ΚΡΕΜΜΥΔΑΣ ΓΙΩΡΓΟΣ </a:t>
                      </a:r>
                    </a:p>
                    <a:p>
                      <a:pPr algn="l">
                        <a:lnSpc>
                          <a:spcPct val="150000"/>
                        </a:lnSpc>
                        <a:spcAft>
                          <a:spcPts val="0"/>
                        </a:spcAft>
                      </a:pPr>
                      <a:r>
                        <a:rPr lang="el-GR" sz="1200" kern="150" dirty="0">
                          <a:effectLst/>
                          <a:latin typeface="Times New Roman"/>
                          <a:ea typeface="SimSun"/>
                          <a:cs typeface="Mangal"/>
                        </a:rPr>
                        <a:t>ΜΑΡΣΕΛΙΝΟ ΑΓΚΟ</a:t>
                      </a:r>
                    </a:p>
                    <a:p>
                      <a:pPr algn="l">
                        <a:lnSpc>
                          <a:spcPct val="150000"/>
                        </a:lnSpc>
                        <a:spcAft>
                          <a:spcPts val="0"/>
                        </a:spcAft>
                      </a:pPr>
                      <a:r>
                        <a:rPr lang="el-GR" sz="1200" kern="150" dirty="0">
                          <a:effectLst/>
                          <a:latin typeface="Times New Roman"/>
                          <a:ea typeface="SimSun"/>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200" kern="150" dirty="0">
                          <a:effectLst/>
                          <a:latin typeface="Times New Roman"/>
                          <a:ea typeface="SimSun"/>
                          <a:cs typeface="Mangal"/>
                        </a:rPr>
                        <a:t>ΕΛΕΝΑ ΚΟΥΤΣΟΥΡΗ</a:t>
                      </a:r>
                    </a:p>
                    <a:p>
                      <a:pPr algn="l">
                        <a:lnSpc>
                          <a:spcPct val="150000"/>
                        </a:lnSpc>
                        <a:spcAft>
                          <a:spcPts val="0"/>
                        </a:spcAft>
                      </a:pPr>
                      <a:r>
                        <a:rPr lang="el-GR" sz="1200" kern="150" dirty="0">
                          <a:effectLst/>
                          <a:latin typeface="Times New Roman"/>
                          <a:ea typeface="SimSun"/>
                          <a:cs typeface="Mangal"/>
                        </a:rPr>
                        <a:t>ΚΩΝΣΤΑΝΤΙΝΑ ΚΟΥΤΣΟΥΡΗ</a:t>
                      </a:r>
                    </a:p>
                    <a:p>
                      <a:pPr algn="l">
                        <a:lnSpc>
                          <a:spcPct val="150000"/>
                        </a:lnSpc>
                        <a:spcAft>
                          <a:spcPts val="0"/>
                        </a:spcAft>
                      </a:pPr>
                      <a:r>
                        <a:rPr lang="el-GR" sz="1200" kern="150" dirty="0">
                          <a:effectLst/>
                          <a:latin typeface="Times New Roman"/>
                          <a:ea typeface="SimSun"/>
                          <a:cs typeface="Mangal"/>
                        </a:rPr>
                        <a:t>ΓΡΙΛΛΙΑ ΑΘΑΝΑΣΙΑ</a:t>
                      </a:r>
                    </a:p>
                    <a:p>
                      <a:pPr algn="l">
                        <a:lnSpc>
                          <a:spcPct val="150000"/>
                        </a:lnSpc>
                        <a:spcAft>
                          <a:spcPts val="0"/>
                        </a:spcAft>
                      </a:pPr>
                      <a:r>
                        <a:rPr lang="el-GR" sz="1200" kern="150" dirty="0">
                          <a:effectLst/>
                          <a:latin typeface="Times New Roman"/>
                          <a:ea typeface="SimSun"/>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200" kern="150">
                          <a:effectLst/>
                          <a:latin typeface="Times New Roman"/>
                          <a:ea typeface="SimSun"/>
                          <a:cs typeface="Mangal"/>
                        </a:rPr>
                        <a:t>ΘΕΟΔΩΡΟΥ ΙΩΑΝΝΑ </a:t>
                      </a:r>
                    </a:p>
                    <a:p>
                      <a:pPr algn="l">
                        <a:lnSpc>
                          <a:spcPct val="150000"/>
                        </a:lnSpc>
                        <a:spcAft>
                          <a:spcPts val="0"/>
                        </a:spcAft>
                      </a:pPr>
                      <a:r>
                        <a:rPr lang="el-GR" sz="1200" kern="150">
                          <a:effectLst/>
                          <a:latin typeface="Times New Roman"/>
                          <a:ea typeface="SimSun"/>
                          <a:cs typeface="Mangal"/>
                        </a:rPr>
                        <a:t>ΕΦΗ ΔΗΜΟΥ </a:t>
                      </a:r>
                    </a:p>
                    <a:p>
                      <a:pPr algn="l">
                        <a:lnSpc>
                          <a:spcPct val="150000"/>
                        </a:lnSpc>
                        <a:spcAft>
                          <a:spcPts val="0"/>
                        </a:spcAft>
                      </a:pPr>
                      <a:r>
                        <a:rPr lang="el-GR" sz="1200" kern="150">
                          <a:effectLst/>
                          <a:latin typeface="Times New Roman"/>
                          <a:ea typeface="SimSun"/>
                          <a:cs typeface="Mangal"/>
                        </a:rPr>
                        <a:t>ΓΕΩΡΓΙΑ ΚΑΤΣΙΜΙΧΑ</a:t>
                      </a:r>
                    </a:p>
                    <a:p>
                      <a:pPr algn="l">
                        <a:lnSpc>
                          <a:spcPct val="150000"/>
                        </a:lnSpc>
                        <a:spcAft>
                          <a:spcPts val="0"/>
                        </a:spcAft>
                      </a:pPr>
                      <a:r>
                        <a:rPr lang="el-GR" sz="1200" kern="150">
                          <a:effectLst/>
                          <a:latin typeface="Times New Roman"/>
                          <a:ea typeface="SimSun"/>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200" kern="150" dirty="0">
                          <a:effectLst/>
                          <a:latin typeface="Times New Roman"/>
                          <a:ea typeface="SimSun"/>
                          <a:cs typeface="Mangal"/>
                        </a:rPr>
                        <a:t>ΜΑΤΘΑΙΟΣ ΑΛΙΣΑ </a:t>
                      </a:r>
                    </a:p>
                    <a:p>
                      <a:pPr algn="l">
                        <a:lnSpc>
                          <a:spcPct val="150000"/>
                        </a:lnSpc>
                        <a:spcAft>
                          <a:spcPts val="0"/>
                        </a:spcAft>
                      </a:pPr>
                      <a:r>
                        <a:rPr lang="el-GR" sz="1200" kern="150" dirty="0">
                          <a:effectLst/>
                          <a:latin typeface="Times New Roman"/>
                          <a:ea typeface="SimSun"/>
                          <a:cs typeface="Mangal"/>
                        </a:rPr>
                        <a:t>ΧΑΡΑΛΑΜΠΟΣ ΖΑΧΑΡΙΑΣ </a:t>
                      </a:r>
                    </a:p>
                    <a:p>
                      <a:pPr algn="l">
                        <a:lnSpc>
                          <a:spcPct val="150000"/>
                        </a:lnSpc>
                        <a:spcAft>
                          <a:spcPts val="0"/>
                        </a:spcAft>
                      </a:pPr>
                      <a:r>
                        <a:rPr lang="el-GR" sz="1200" kern="150" dirty="0">
                          <a:effectLst/>
                          <a:latin typeface="Times New Roman"/>
                          <a:ea typeface="SimSun"/>
                          <a:cs typeface="Mangal"/>
                        </a:rPr>
                        <a:t>ΝΙΚΟΣ ΚΟΛΛΙΑΣ</a:t>
                      </a:r>
                    </a:p>
                    <a:p>
                      <a:pPr algn="l">
                        <a:lnSpc>
                          <a:spcPct val="150000"/>
                        </a:lnSpc>
                        <a:spcAft>
                          <a:spcPts val="0"/>
                        </a:spcAft>
                      </a:pPr>
                      <a:r>
                        <a:rPr lang="el-GR" sz="1200" kern="150" dirty="0">
                          <a:effectLst/>
                          <a:latin typeface="Times New Roman"/>
                          <a:ea typeface="SimSun"/>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1973912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909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2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utoUpdateAnimBg="0"/>
      <p:bldP spid="7271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41FDA987-06E3-481C-BA90-D56BB4474AF7}" type="slidenum">
              <a:rPr lang="el-GR"/>
              <a:pPr>
                <a:defRPr/>
              </a:pPr>
              <a:t>20</a:t>
            </a:fld>
            <a:endParaRPr lang="el-GR"/>
          </a:p>
        </p:txBody>
      </p:sp>
      <p:sp>
        <p:nvSpPr>
          <p:cNvPr id="2" name="1 - Τίτλος"/>
          <p:cNvSpPr>
            <a:spLocks noGrp="1"/>
          </p:cNvSpPr>
          <p:nvPr>
            <p:ph type="title" idx="4294967295"/>
          </p:nvPr>
        </p:nvSpPr>
        <p:spPr>
          <a:xfrm>
            <a:off x="0" y="277813"/>
            <a:ext cx="8229600" cy="1143000"/>
          </a:xfrm>
        </p:spPr>
        <p:txBody>
          <a:bodyPr/>
          <a:lstStyle/>
          <a:p>
            <a:pPr fontAlgn="auto">
              <a:spcAft>
                <a:spcPts val="0"/>
              </a:spcAft>
              <a:defRPr/>
            </a:pPr>
            <a:r>
              <a:rPr lang="el-GR" dirty="0"/>
              <a:t>Το τσιγάρο </a:t>
            </a:r>
          </a:p>
        </p:txBody>
      </p:sp>
      <p:sp>
        <p:nvSpPr>
          <p:cNvPr id="3" name="2 - Θέση περιεχομένου"/>
          <p:cNvSpPr>
            <a:spLocks noGrp="1"/>
          </p:cNvSpPr>
          <p:nvPr>
            <p:ph idx="4294967295"/>
          </p:nvPr>
        </p:nvSpPr>
        <p:spPr>
          <a:xfrm>
            <a:off x="0" y="1600200"/>
            <a:ext cx="8229600" cy="4530725"/>
          </a:xfrm>
        </p:spPr>
        <p:txBody>
          <a:bodyPr>
            <a:normAutofit fontScale="85000" lnSpcReduction="20000"/>
          </a:bodyPr>
          <a:lstStyle/>
          <a:p>
            <a:pPr>
              <a:defRPr/>
            </a:pPr>
            <a:r>
              <a:rPr lang="el-GR" sz="3600" dirty="0" smtClean="0">
                <a:latin typeface="Arial" charset="0"/>
              </a:rPr>
              <a:t>Το </a:t>
            </a:r>
            <a:r>
              <a:rPr lang="el-GR" sz="3600" dirty="0">
                <a:latin typeface="Arial" charset="0"/>
              </a:rPr>
              <a:t>τσιγάρο είναι εντελώς βιομηχανικό προϊόν, σχεδιασμένο να παρέχει σταθερή δόση νικοτίνης </a:t>
            </a:r>
            <a:endParaRPr lang="el-GR" sz="3600" dirty="0" smtClean="0">
              <a:latin typeface="Arial" charset="0"/>
              <a:cs typeface="Times New Roman" pitchFamily="18" charset="0"/>
            </a:endParaRPr>
          </a:p>
          <a:p>
            <a:pPr marL="548640" indent="-411480" fontAlgn="auto">
              <a:spcAft>
                <a:spcPts val="0"/>
              </a:spcAft>
              <a:buClr>
                <a:schemeClr val="tx1">
                  <a:shade val="95000"/>
                </a:schemeClr>
              </a:buClr>
              <a:buFont typeface="Wingdings 2"/>
              <a:buChar char=""/>
              <a:defRPr/>
            </a:pPr>
            <a:r>
              <a:rPr lang="el-GR" sz="3600" dirty="0" smtClean="0">
                <a:latin typeface="Arial" charset="0"/>
                <a:cs typeface="Times New Roman" pitchFamily="18" charset="0"/>
              </a:rPr>
              <a:t>Η </a:t>
            </a:r>
            <a:r>
              <a:rPr lang="el-GR" sz="3600" dirty="0">
                <a:latin typeface="Arial" charset="0"/>
                <a:cs typeface="Times New Roman" pitchFamily="18" charset="0"/>
              </a:rPr>
              <a:t>βλαπτική επίδραση του καπνίσματος οφείλεται σε έναν μεγάλο αριθμό τοξικών ουσιών που βρίσκονται στον καπνό. </a:t>
            </a:r>
          </a:p>
          <a:p>
            <a:pPr marL="548640" indent="-411480" fontAlgn="auto">
              <a:spcAft>
                <a:spcPts val="0"/>
              </a:spcAft>
              <a:buClr>
                <a:schemeClr val="tx1">
                  <a:shade val="95000"/>
                </a:schemeClr>
              </a:buClr>
              <a:buFont typeface="Wingdings 2"/>
              <a:buChar char=""/>
              <a:defRPr/>
            </a:pPr>
            <a:r>
              <a:rPr lang="el-GR" sz="3600" dirty="0">
                <a:latin typeface="Arial" charset="0"/>
                <a:cs typeface="Times New Roman" pitchFamily="18" charset="0"/>
              </a:rPr>
              <a:t>Στον καπνό του τσιγάρου έχουν ανιχνευθεί περισσότερες από 4.000 διαφορετικές ουσίες, μεταξύ των οποίων 22 δραστικά δηλητήρια</a:t>
            </a:r>
          </a:p>
        </p:txBody>
      </p:sp>
    </p:spTree>
    <p:extLst>
      <p:ext uri="{BB962C8B-B14F-4D97-AF65-F5344CB8AC3E}">
        <p14:creationId xmlns:p14="http://schemas.microsoft.com/office/powerpoint/2010/main" val="3558497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ppt_x"/>
                                          </p:val>
                                        </p:tav>
                                        <p:tav tm="100000">
                                          <p:val>
                                            <p:strVal val="#ppt_x"/>
                                          </p:val>
                                        </p:tav>
                                      </p:tavLst>
                                    </p:anim>
                                    <p:anim calcmode="lin" valueType="num">
                                      <p:cBhvr additive="base">
                                        <p:cTn id="1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58B4654-2463-4EC2-86B7-5FA5A9980701}" type="slidenum">
              <a:rPr lang="el-GR">
                <a:solidFill>
                  <a:prstClr val="white">
                    <a:shade val="50000"/>
                  </a:prstClr>
                </a:solidFill>
              </a:rPr>
              <a:pPr>
                <a:defRPr/>
              </a:pPr>
              <a:t>21</a:t>
            </a:fld>
            <a:endParaRPr lang="el-GR">
              <a:solidFill>
                <a:prstClr val="white">
                  <a:shade val="50000"/>
                </a:prstClr>
              </a:solidFill>
            </a:endParaRPr>
          </a:p>
        </p:txBody>
      </p:sp>
      <p:sp>
        <p:nvSpPr>
          <p:cNvPr id="39938" name="Rectangle 2"/>
          <p:cNvSpPr>
            <a:spLocks noGrp="1" noChangeArrowheads="1"/>
          </p:cNvSpPr>
          <p:nvPr>
            <p:ph type="title" idx="4294967295"/>
          </p:nvPr>
        </p:nvSpPr>
        <p:spPr>
          <a:xfrm>
            <a:off x="500063" y="260350"/>
            <a:ext cx="8643937" cy="1143000"/>
          </a:xfrm>
        </p:spPr>
        <p:txBody>
          <a:bodyPr>
            <a:normAutofit fontScale="90000"/>
          </a:bodyPr>
          <a:lstStyle/>
          <a:p>
            <a:pPr fontAlgn="auto">
              <a:spcAft>
                <a:spcPts val="0"/>
              </a:spcAft>
              <a:defRPr/>
            </a:pPr>
            <a:r>
              <a:rPr lang="el-GR" sz="4000" dirty="0"/>
              <a:t>Λόγοι για τους οποίους καπνίζουν οι έφηβοι:</a:t>
            </a:r>
            <a:br>
              <a:rPr lang="el-GR" sz="4000" dirty="0"/>
            </a:br>
            <a:endParaRPr lang="el-GR" sz="4000" dirty="0"/>
          </a:p>
        </p:txBody>
      </p:sp>
      <p:sp>
        <p:nvSpPr>
          <p:cNvPr id="39939" name="Rectangle 3"/>
          <p:cNvSpPr>
            <a:spLocks noGrp="1" noChangeArrowheads="1"/>
          </p:cNvSpPr>
          <p:nvPr>
            <p:ph type="body" idx="4294967295"/>
          </p:nvPr>
        </p:nvSpPr>
        <p:spPr>
          <a:xfrm>
            <a:off x="34925" y="1125538"/>
            <a:ext cx="9109075" cy="5183187"/>
          </a:xfrm>
        </p:spPr>
        <p:txBody>
          <a:bodyPr>
            <a:normAutofit fontScale="92500" lnSpcReduction="10000"/>
          </a:bodyPr>
          <a:lstStyle/>
          <a:p>
            <a:pPr marL="548640" indent="-411480" fontAlgn="auto">
              <a:spcAft>
                <a:spcPts val="0"/>
              </a:spcAft>
              <a:buClr>
                <a:schemeClr val="tx1">
                  <a:shade val="95000"/>
                </a:schemeClr>
              </a:buClr>
              <a:buFont typeface="Wingdings 2"/>
              <a:buChar char=""/>
              <a:defRPr/>
            </a:pPr>
            <a:r>
              <a:rPr lang="el-GR" sz="2200" dirty="0">
                <a:latin typeface="Arial" charset="0"/>
              </a:rPr>
              <a:t>Έντονο αίσθημα περιέργειας</a:t>
            </a:r>
          </a:p>
          <a:p>
            <a:pPr marL="548640" indent="-411480" fontAlgn="auto">
              <a:spcAft>
                <a:spcPts val="0"/>
              </a:spcAft>
              <a:buClr>
                <a:schemeClr val="tx1">
                  <a:shade val="95000"/>
                </a:schemeClr>
              </a:buClr>
              <a:buFont typeface="Wingdings 2"/>
              <a:buChar char=""/>
              <a:defRPr/>
            </a:pPr>
            <a:r>
              <a:rPr lang="el-GR" sz="2200" dirty="0">
                <a:latin typeface="Arial" charset="0"/>
              </a:rPr>
              <a:t>Εντυπωσιασμός του αντίθετου φύλου και ανάδειξη γοήτρου</a:t>
            </a:r>
          </a:p>
          <a:p>
            <a:pPr marL="548640" indent="-411480" fontAlgn="auto">
              <a:spcAft>
                <a:spcPts val="0"/>
              </a:spcAft>
              <a:buClr>
                <a:schemeClr val="tx1">
                  <a:shade val="95000"/>
                </a:schemeClr>
              </a:buClr>
              <a:buFont typeface="Wingdings 2"/>
              <a:buChar char=""/>
              <a:defRPr/>
            </a:pPr>
            <a:r>
              <a:rPr lang="el-GR" sz="2200" dirty="0">
                <a:latin typeface="Arial" charset="0"/>
              </a:rPr>
              <a:t>Παρηγοριά – προσπάθεια  αποβολής  μοναξιάς και αποξένωσης από τους συνομηλίκους .</a:t>
            </a:r>
          </a:p>
          <a:p>
            <a:pPr marL="548640" indent="-411480" fontAlgn="auto">
              <a:spcAft>
                <a:spcPts val="0"/>
              </a:spcAft>
              <a:buClr>
                <a:schemeClr val="tx1">
                  <a:shade val="95000"/>
                </a:schemeClr>
              </a:buClr>
              <a:buFont typeface="Wingdings 2"/>
              <a:buChar char=""/>
              <a:defRPr/>
            </a:pPr>
            <a:r>
              <a:rPr lang="el-GR" sz="2200" dirty="0">
                <a:latin typeface="Arial" charset="0"/>
              </a:rPr>
              <a:t>Άλλοι,</a:t>
            </a:r>
            <a:r>
              <a:rPr lang="en-US" sz="2200" dirty="0">
                <a:latin typeface="Arial" charset="0"/>
              </a:rPr>
              <a:t> </a:t>
            </a:r>
            <a:r>
              <a:rPr lang="el-GR" sz="2200" dirty="0">
                <a:latin typeface="Arial" charset="0"/>
              </a:rPr>
              <a:t>πάλι και κυρίως κοπέλες πιστεύουν πως το κάπνισμα διατηρεί κομψή γραμμή και φοβούνται να το σταματήσουν για να μην παχύνουν. </a:t>
            </a:r>
          </a:p>
          <a:p>
            <a:pPr marL="548640" indent="-411480" fontAlgn="auto">
              <a:spcAft>
                <a:spcPts val="0"/>
              </a:spcAft>
              <a:buClr>
                <a:schemeClr val="tx1">
                  <a:shade val="95000"/>
                </a:schemeClr>
              </a:buClr>
              <a:buFont typeface="Wingdings 2"/>
              <a:buChar char=""/>
              <a:defRPr/>
            </a:pPr>
            <a:r>
              <a:rPr lang="el-GR" sz="2200" dirty="0">
                <a:latin typeface="Arial" charset="0"/>
              </a:rPr>
              <a:t>Οι νέοι δεν είναι έτοιμοι και σε θέση να αντιμετωπίσουν κάποια προβλήματα και έτσι κυριαρχεί η ιδέα ότι το τσιγάρο μπορεί να τους δώσει λύση ή να απαλύνει την ένταση του προβλήματος.</a:t>
            </a:r>
          </a:p>
          <a:p>
            <a:pPr marL="548640" indent="-411480" fontAlgn="auto">
              <a:spcAft>
                <a:spcPts val="0"/>
              </a:spcAft>
              <a:buClr>
                <a:schemeClr val="tx1">
                  <a:shade val="95000"/>
                </a:schemeClr>
              </a:buClr>
              <a:buFont typeface="Wingdings 2"/>
              <a:buChar char=""/>
              <a:defRPr/>
            </a:pPr>
            <a:r>
              <a:rPr lang="el-GR" sz="2200" dirty="0">
                <a:latin typeface="Arial" charset="0"/>
              </a:rPr>
              <a:t>Το κάπνισμα ενεργοποιεί και βοηθά στη συγκέντρωση, στην καταπολέμηση της νευρικότητας  και λειτουργεί σαν ένας παράγοντας απασχόλησης.</a:t>
            </a:r>
          </a:p>
          <a:p>
            <a:pPr marL="548640" indent="-411480" fontAlgn="auto">
              <a:spcAft>
                <a:spcPts val="0"/>
              </a:spcAft>
              <a:buClr>
                <a:schemeClr val="tx1">
                  <a:shade val="95000"/>
                </a:schemeClr>
              </a:buClr>
              <a:buFont typeface="Wingdings 2"/>
              <a:buChar char=""/>
              <a:defRPr/>
            </a:pPr>
            <a:r>
              <a:rPr lang="el-GR" sz="2200" dirty="0">
                <a:latin typeface="Arial" charset="0"/>
              </a:rPr>
              <a:t>Αρκετοί έφηβοι θεωρούν ότι με το κάπνισμα μεγάλωσαν και μπορούν να ακολουθήσουν τους ομοίους τους .Με αποτέλεσμα την επιτυχή ένταξη τους σε μια από τις δημοφιλείς παρέες του σχολείου,</a:t>
            </a:r>
            <a:r>
              <a:rPr lang="en-US" sz="2200" dirty="0">
                <a:latin typeface="Arial" charset="0"/>
              </a:rPr>
              <a:t> </a:t>
            </a:r>
            <a:r>
              <a:rPr lang="el-GR" sz="2200" dirty="0">
                <a:latin typeface="Arial" charset="0"/>
              </a:rPr>
              <a:t>δίνοντας την εντύπωση της λανθασμένης κοινωνικοποίησης.</a:t>
            </a:r>
          </a:p>
          <a:p>
            <a:pPr marL="548640" indent="-411480" fontAlgn="auto">
              <a:spcAft>
                <a:spcPts val="0"/>
              </a:spcAft>
              <a:buClr>
                <a:schemeClr val="tx1">
                  <a:shade val="95000"/>
                </a:schemeClr>
              </a:buClr>
              <a:buFont typeface="Wingdings 2"/>
              <a:buChar char=""/>
              <a:defRPr/>
            </a:pPr>
            <a:endParaRPr lang="el-GR" sz="2200" dirty="0">
              <a:latin typeface="Arial" charset="0"/>
            </a:endParaRPr>
          </a:p>
        </p:txBody>
      </p:sp>
    </p:spTree>
    <p:extLst>
      <p:ext uri="{BB962C8B-B14F-4D97-AF65-F5344CB8AC3E}">
        <p14:creationId xmlns:p14="http://schemas.microsoft.com/office/powerpoint/2010/main" val="21552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from="(-#ppt_w/2)" to="(#ppt_x)" calcmode="lin" valueType="num">
                                      <p:cBhvr>
                                        <p:cTn id="7" dur="600" fill="hold">
                                          <p:stCondLst>
                                            <p:cond delay="0"/>
                                          </p:stCondLst>
                                        </p:cTn>
                                        <p:tgtEl>
                                          <p:spTgt spid="39938"/>
                                        </p:tgtEl>
                                        <p:attrNameLst>
                                          <p:attrName>ppt_x</p:attrName>
                                        </p:attrNameLst>
                                      </p:cBhvr>
                                    </p:anim>
                                    <p:anim from="0" to="-1.0" calcmode="lin" valueType="num">
                                      <p:cBhvr>
                                        <p:cTn id="8" dur="200" decel="50000" autoRev="1" fill="hold">
                                          <p:stCondLst>
                                            <p:cond delay="600"/>
                                          </p:stCondLst>
                                        </p:cTn>
                                        <p:tgtEl>
                                          <p:spTgt spid="39938"/>
                                        </p:tgtEl>
                                        <p:attrNameLst>
                                          <p:attrName>xshear</p:attrName>
                                        </p:attrNameLst>
                                      </p:cBhvr>
                                    </p:anim>
                                    <p:animScale>
                                      <p:cBhvr>
                                        <p:cTn id="9" dur="200" decel="100000" autoRev="1" fill="hold">
                                          <p:stCondLst>
                                            <p:cond delay="600"/>
                                          </p:stCondLst>
                                        </p:cTn>
                                        <p:tgtEl>
                                          <p:spTgt spid="39938"/>
                                        </p:tgtEl>
                                      </p:cBhvr>
                                      <p:from x="100000" y="100000"/>
                                      <p:to x="80000" y="100000"/>
                                    </p:animScale>
                                    <p:anim by="(#ppt_h/3+#ppt_w*0.1)" calcmode="lin" valueType="num">
                                      <p:cBhvr additive="sum">
                                        <p:cTn id="10" dur="200" decel="100000" autoRev="1" fill="hold">
                                          <p:stCondLst>
                                            <p:cond delay="600"/>
                                          </p:stCondLst>
                                        </p:cTn>
                                        <p:tgtEl>
                                          <p:spTgt spid="39938"/>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9939">
                                            <p:txEl>
                                              <p:pRg st="0" end="0"/>
                                            </p:txEl>
                                          </p:spTgt>
                                        </p:tgtEl>
                                        <p:attrNameLst>
                                          <p:attrName>style.visibility</p:attrName>
                                        </p:attrNameLst>
                                      </p:cBhvr>
                                      <p:to>
                                        <p:strVal val="visible"/>
                                      </p:to>
                                    </p:set>
                                    <p:anim calcmode="lin" valueType="num">
                                      <p:cBhvr>
                                        <p:cTn id="15"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99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9939">
                                            <p:txEl>
                                              <p:pRg st="1" end="1"/>
                                            </p:txEl>
                                          </p:spTgt>
                                        </p:tgtEl>
                                        <p:attrNameLst>
                                          <p:attrName>style.visibility</p:attrName>
                                        </p:attrNameLst>
                                      </p:cBhvr>
                                      <p:to>
                                        <p:strVal val="visible"/>
                                      </p:to>
                                    </p:set>
                                    <p:anim calcmode="lin" valueType="num">
                                      <p:cBhvr>
                                        <p:cTn id="21"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99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9939">
                                            <p:txEl>
                                              <p:pRg st="2" end="2"/>
                                            </p:txEl>
                                          </p:spTgt>
                                        </p:tgtEl>
                                        <p:attrNameLst>
                                          <p:attrName>style.visibility</p:attrName>
                                        </p:attrNameLst>
                                      </p:cBhvr>
                                      <p:to>
                                        <p:strVal val="visible"/>
                                      </p:to>
                                    </p:set>
                                    <p:anim calcmode="lin" valueType="num">
                                      <p:cBhvr>
                                        <p:cTn id="27"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99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9939">
                                            <p:txEl>
                                              <p:pRg st="3" end="3"/>
                                            </p:txEl>
                                          </p:spTgt>
                                        </p:tgtEl>
                                        <p:attrNameLst>
                                          <p:attrName>style.visibility</p:attrName>
                                        </p:attrNameLst>
                                      </p:cBhvr>
                                      <p:to>
                                        <p:strVal val="visible"/>
                                      </p:to>
                                    </p:set>
                                    <p:anim calcmode="lin" valueType="num">
                                      <p:cBhvr>
                                        <p:cTn id="33" dur="5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993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39939">
                                            <p:txEl>
                                              <p:pRg st="4" end="4"/>
                                            </p:txEl>
                                          </p:spTgt>
                                        </p:tgtEl>
                                        <p:attrNameLst>
                                          <p:attrName>style.visibility</p:attrName>
                                        </p:attrNameLst>
                                      </p:cBhvr>
                                      <p:to>
                                        <p:strVal val="visible"/>
                                      </p:to>
                                    </p:set>
                                    <p:anim calcmode="lin" valueType="num">
                                      <p:cBhvr>
                                        <p:cTn id="39" dur="500" fill="hold"/>
                                        <p:tgtEl>
                                          <p:spTgt spid="3993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993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39939">
                                            <p:txEl>
                                              <p:pRg st="5" end="5"/>
                                            </p:txEl>
                                          </p:spTgt>
                                        </p:tgtEl>
                                        <p:attrNameLst>
                                          <p:attrName>style.visibility</p:attrName>
                                        </p:attrNameLst>
                                      </p:cBhvr>
                                      <p:to>
                                        <p:strVal val="visible"/>
                                      </p:to>
                                    </p:set>
                                    <p:anim calcmode="lin" valueType="num">
                                      <p:cBhvr>
                                        <p:cTn id="45" dur="500" fill="hold"/>
                                        <p:tgtEl>
                                          <p:spTgt spid="39939">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993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39939">
                                            <p:txEl>
                                              <p:pRg st="6" end="6"/>
                                            </p:txEl>
                                          </p:spTgt>
                                        </p:tgtEl>
                                        <p:attrNameLst>
                                          <p:attrName>style.visibility</p:attrName>
                                        </p:attrNameLst>
                                      </p:cBhvr>
                                      <p:to>
                                        <p:strVal val="visible"/>
                                      </p:to>
                                    </p:set>
                                    <p:anim calcmode="lin" valueType="num">
                                      <p:cBhvr>
                                        <p:cTn id="51" dur="500" fill="hold"/>
                                        <p:tgtEl>
                                          <p:spTgt spid="39939">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3993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B99BF73C-00FC-4957-B34D-B3C82A04D284}" type="slidenum">
              <a:rPr lang="el-GR"/>
              <a:pPr>
                <a:defRPr/>
              </a:pPr>
              <a:t>22</a:t>
            </a:fld>
            <a:endParaRPr lang="el-GR"/>
          </a:p>
        </p:txBody>
      </p:sp>
      <p:sp>
        <p:nvSpPr>
          <p:cNvPr id="3" name="2 - Θέση περιεχομένου"/>
          <p:cNvSpPr>
            <a:spLocks noGrp="1"/>
          </p:cNvSpPr>
          <p:nvPr>
            <p:ph idx="4294967295"/>
          </p:nvPr>
        </p:nvSpPr>
        <p:spPr>
          <a:xfrm>
            <a:off x="0" y="1557338"/>
            <a:ext cx="8229600" cy="4530725"/>
          </a:xfrm>
        </p:spPr>
        <p:txBody>
          <a:bodyPr>
            <a:normAutofit lnSpcReduction="10000"/>
          </a:bodyPr>
          <a:lstStyle/>
          <a:p>
            <a:pPr fontAlgn="auto">
              <a:lnSpc>
                <a:spcPct val="80000"/>
              </a:lnSpc>
              <a:spcAft>
                <a:spcPts val="0"/>
              </a:spcAft>
              <a:buClr>
                <a:schemeClr val="tx1">
                  <a:shade val="95000"/>
                </a:schemeClr>
              </a:buClr>
              <a:buFont typeface="Wingdings" pitchFamily="2" charset="2"/>
              <a:buNone/>
              <a:defRPr/>
            </a:pPr>
            <a:r>
              <a:rPr lang="el-GR" sz="2400" b="1" dirty="0">
                <a:solidFill>
                  <a:srgbClr val="FF0000"/>
                </a:solidFill>
              </a:rPr>
              <a:t>Στο στόμα: </a:t>
            </a:r>
            <a:endParaRPr lang="el-GR" sz="2400" dirty="0">
              <a:solidFill>
                <a:srgbClr val="FF0000"/>
              </a:solidFill>
            </a:endParaRPr>
          </a:p>
          <a:p>
            <a:pPr fontAlgn="auto">
              <a:lnSpc>
                <a:spcPct val="80000"/>
              </a:lnSpc>
              <a:spcAft>
                <a:spcPts val="0"/>
              </a:spcAft>
              <a:buClr>
                <a:schemeClr val="tx1">
                  <a:shade val="95000"/>
                </a:schemeClr>
              </a:buClr>
              <a:buFont typeface="Wingdings 2"/>
              <a:buChar char=""/>
              <a:defRPr/>
            </a:pPr>
            <a:r>
              <a:rPr lang="el-GR" sz="2400" dirty="0"/>
              <a:t>Καρκίνος του στόματος</a:t>
            </a:r>
          </a:p>
          <a:p>
            <a:pPr fontAlgn="auto">
              <a:lnSpc>
                <a:spcPct val="80000"/>
              </a:lnSpc>
              <a:spcAft>
                <a:spcPts val="0"/>
              </a:spcAft>
              <a:buClr>
                <a:schemeClr val="tx1">
                  <a:shade val="95000"/>
                </a:schemeClr>
              </a:buClr>
              <a:buFont typeface="Wingdings 2"/>
              <a:buChar char=""/>
              <a:defRPr/>
            </a:pPr>
            <a:r>
              <a:rPr lang="el-GR" sz="2400" dirty="0"/>
              <a:t>Καταστροφή των δοντιών. </a:t>
            </a:r>
          </a:p>
          <a:p>
            <a:pPr fontAlgn="auto">
              <a:lnSpc>
                <a:spcPct val="80000"/>
              </a:lnSpc>
              <a:spcAft>
                <a:spcPts val="0"/>
              </a:spcAft>
              <a:buClr>
                <a:schemeClr val="tx1">
                  <a:shade val="95000"/>
                </a:schemeClr>
              </a:buClr>
              <a:buFont typeface="Wingdings 2"/>
              <a:buChar char=""/>
              <a:defRPr/>
            </a:pPr>
            <a:r>
              <a:rPr lang="el-GR" sz="2400" dirty="0"/>
              <a:t>Προβλήματα στα ούλα. </a:t>
            </a:r>
          </a:p>
          <a:p>
            <a:pPr fontAlgn="auto">
              <a:lnSpc>
                <a:spcPct val="80000"/>
              </a:lnSpc>
              <a:spcAft>
                <a:spcPts val="0"/>
              </a:spcAft>
              <a:buClr>
                <a:schemeClr val="tx1">
                  <a:shade val="95000"/>
                </a:schemeClr>
              </a:buClr>
              <a:buFont typeface="Wingdings 2"/>
              <a:buChar char=""/>
              <a:defRPr/>
            </a:pPr>
            <a:r>
              <a:rPr lang="el-GR" sz="2400" dirty="0"/>
              <a:t>Δυσάρεστη αναπνοή, που έχει συνέπειες στις κοινωνικές συναναστροφές. </a:t>
            </a:r>
          </a:p>
          <a:p>
            <a:pPr fontAlgn="auto">
              <a:lnSpc>
                <a:spcPct val="80000"/>
              </a:lnSpc>
              <a:spcAft>
                <a:spcPts val="0"/>
              </a:spcAft>
              <a:buClr>
                <a:schemeClr val="tx1">
                  <a:shade val="95000"/>
                </a:schemeClr>
              </a:buClr>
              <a:buFont typeface="Wingdings" pitchFamily="2" charset="2"/>
              <a:buNone/>
              <a:defRPr/>
            </a:pPr>
            <a:endParaRPr lang="el-GR" sz="2400" dirty="0"/>
          </a:p>
          <a:p>
            <a:pPr fontAlgn="auto">
              <a:lnSpc>
                <a:spcPct val="80000"/>
              </a:lnSpc>
              <a:spcAft>
                <a:spcPts val="0"/>
              </a:spcAft>
              <a:buClr>
                <a:schemeClr val="tx1">
                  <a:shade val="95000"/>
                </a:schemeClr>
              </a:buClr>
              <a:buFont typeface="Wingdings" pitchFamily="2" charset="2"/>
              <a:buNone/>
              <a:defRPr/>
            </a:pPr>
            <a:r>
              <a:rPr lang="el-GR" sz="2400" b="1" dirty="0">
                <a:solidFill>
                  <a:srgbClr val="FF0000"/>
                </a:solidFill>
              </a:rPr>
              <a:t>Στο αναπνευστικό σύστημα:</a:t>
            </a:r>
            <a:endParaRPr lang="el-GR" sz="2400" dirty="0">
              <a:solidFill>
                <a:srgbClr val="FF0000"/>
              </a:solidFill>
            </a:endParaRPr>
          </a:p>
          <a:p>
            <a:pPr fontAlgn="auto">
              <a:lnSpc>
                <a:spcPct val="80000"/>
              </a:lnSpc>
              <a:spcAft>
                <a:spcPts val="0"/>
              </a:spcAft>
              <a:buClr>
                <a:schemeClr val="tx1">
                  <a:shade val="95000"/>
                </a:schemeClr>
              </a:buClr>
              <a:buFont typeface="Wingdings 2"/>
              <a:buChar char=""/>
              <a:defRPr/>
            </a:pPr>
            <a:r>
              <a:rPr lang="el-GR" sz="2400" dirty="0"/>
              <a:t>Καρκίνος του πνεύμονα. Ο πιο συχνός καρκίνος παγκοσμίως. </a:t>
            </a:r>
          </a:p>
          <a:p>
            <a:pPr fontAlgn="auto">
              <a:lnSpc>
                <a:spcPct val="80000"/>
              </a:lnSpc>
              <a:spcAft>
                <a:spcPts val="0"/>
              </a:spcAft>
              <a:buClr>
                <a:schemeClr val="tx1">
                  <a:shade val="95000"/>
                </a:schemeClr>
              </a:buClr>
              <a:buFont typeface="Wingdings 2"/>
              <a:buChar char=""/>
              <a:defRPr/>
            </a:pPr>
            <a:r>
              <a:rPr lang="el-GR" sz="2400" dirty="0"/>
              <a:t>Καρκίνος του λάρυγγα, του φάρυγγα. </a:t>
            </a:r>
          </a:p>
          <a:p>
            <a:pPr fontAlgn="auto">
              <a:lnSpc>
                <a:spcPct val="80000"/>
              </a:lnSpc>
              <a:spcAft>
                <a:spcPts val="0"/>
              </a:spcAft>
              <a:buClr>
                <a:schemeClr val="tx1">
                  <a:shade val="95000"/>
                </a:schemeClr>
              </a:buClr>
              <a:buFont typeface="Wingdings 2"/>
              <a:buChar char=""/>
              <a:defRPr/>
            </a:pPr>
            <a:r>
              <a:rPr lang="el-GR" sz="2400" dirty="0"/>
              <a:t>Εμφύσημα. </a:t>
            </a:r>
          </a:p>
          <a:p>
            <a:pPr fontAlgn="auto">
              <a:lnSpc>
                <a:spcPct val="80000"/>
              </a:lnSpc>
              <a:spcAft>
                <a:spcPts val="0"/>
              </a:spcAft>
              <a:buClr>
                <a:schemeClr val="tx1">
                  <a:shade val="95000"/>
                </a:schemeClr>
              </a:buClr>
              <a:buFont typeface="Wingdings 2"/>
              <a:buChar char=""/>
              <a:defRPr/>
            </a:pPr>
            <a:r>
              <a:rPr lang="el-GR" sz="2400" dirty="0"/>
              <a:t>Βήχας, δύσπνοια, αλλοίωση και κόπωση φωνής. </a:t>
            </a:r>
          </a:p>
          <a:p>
            <a:pPr fontAlgn="auto">
              <a:lnSpc>
                <a:spcPct val="80000"/>
              </a:lnSpc>
              <a:spcAft>
                <a:spcPts val="0"/>
              </a:spcAft>
              <a:buClr>
                <a:schemeClr val="tx1">
                  <a:shade val="95000"/>
                </a:schemeClr>
              </a:buClr>
              <a:buFont typeface="Wingdings 2"/>
              <a:buChar char=""/>
              <a:defRPr/>
            </a:pPr>
            <a:r>
              <a:rPr lang="el-GR" sz="2400" dirty="0"/>
              <a:t>Άσθμα, βρογχίτιδα και άλλες ασθένειες των πνευμόνων. </a:t>
            </a:r>
          </a:p>
          <a:p>
            <a:pPr fontAlgn="auto">
              <a:lnSpc>
                <a:spcPct val="80000"/>
              </a:lnSpc>
              <a:spcAft>
                <a:spcPts val="0"/>
              </a:spcAft>
              <a:buClr>
                <a:schemeClr val="tx1">
                  <a:shade val="95000"/>
                </a:schemeClr>
              </a:buClr>
              <a:buFont typeface="Wingdings 2"/>
              <a:buChar char=""/>
              <a:defRPr/>
            </a:pPr>
            <a:endParaRPr lang="el-GR" sz="2400" dirty="0"/>
          </a:p>
        </p:txBody>
      </p:sp>
      <p:sp>
        <p:nvSpPr>
          <p:cNvPr id="122883" name="Rectangle 3"/>
          <p:cNvSpPr>
            <a:spLocks noChangeArrowheads="1"/>
          </p:cNvSpPr>
          <p:nvPr/>
        </p:nvSpPr>
        <p:spPr bwMode="auto">
          <a:xfrm>
            <a:off x="395288"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defRPr/>
            </a:pPr>
            <a:r>
              <a:rPr lang="el-GR"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Συνέπειες του τσιγάρου στην υγεία</a:t>
            </a:r>
          </a:p>
        </p:txBody>
      </p:sp>
    </p:spTree>
    <p:extLst>
      <p:ext uri="{BB962C8B-B14F-4D97-AF65-F5344CB8AC3E}">
        <p14:creationId xmlns:p14="http://schemas.microsoft.com/office/powerpoint/2010/main" val="2858347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circle(in)">
                                      <p:cBhvr>
                                        <p:cTn id="7" dur="2000"/>
                                        <p:tgtEl>
                                          <p:spTgt spid="1228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28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659FECCD-8D99-4D86-BF16-821ECAF3D853}" type="slidenum">
              <a:rPr lang="el-GR"/>
              <a:pPr>
                <a:defRPr/>
              </a:pPr>
              <a:t>23</a:t>
            </a:fld>
            <a:endParaRPr lang="el-GR"/>
          </a:p>
        </p:txBody>
      </p:sp>
      <p:sp>
        <p:nvSpPr>
          <p:cNvPr id="3" name="2 - Θέση περιεχομένου"/>
          <p:cNvSpPr>
            <a:spLocks noGrp="1"/>
          </p:cNvSpPr>
          <p:nvPr>
            <p:ph idx="4294967295"/>
          </p:nvPr>
        </p:nvSpPr>
        <p:spPr>
          <a:xfrm>
            <a:off x="0" y="981075"/>
            <a:ext cx="8001000" cy="6429375"/>
          </a:xfrm>
        </p:spPr>
        <p:txBody>
          <a:bodyPr/>
          <a:lstStyle/>
          <a:p>
            <a:pPr>
              <a:lnSpc>
                <a:spcPct val="80000"/>
              </a:lnSpc>
              <a:buFont typeface="Wingdings" pitchFamily="2" charset="2"/>
              <a:buNone/>
            </a:pPr>
            <a:r>
              <a:rPr lang="el-GR" sz="2600" b="1" smtClean="0">
                <a:solidFill>
                  <a:srgbClr val="FF0000"/>
                </a:solidFill>
              </a:rPr>
              <a:t>Στο πεπτικό σύστημα:</a:t>
            </a:r>
            <a:r>
              <a:rPr lang="el-GR" sz="2600" b="1" smtClean="0">
                <a:solidFill>
                  <a:srgbClr val="33CC33"/>
                </a:solidFill>
              </a:rPr>
              <a:t> </a:t>
            </a:r>
          </a:p>
          <a:p>
            <a:pPr>
              <a:lnSpc>
                <a:spcPct val="80000"/>
              </a:lnSpc>
            </a:pPr>
            <a:r>
              <a:rPr lang="el-GR" sz="2600" smtClean="0"/>
              <a:t>Καρκίνος στομάχου, προβλήματα χώνεψης, καταστροφή θρεπτικών στοιχείων και βιταμινών με αποτέλεσμα την κακή θρέψη του σώματος. </a:t>
            </a:r>
          </a:p>
          <a:p>
            <a:pPr>
              <a:lnSpc>
                <a:spcPct val="80000"/>
              </a:lnSpc>
              <a:buFont typeface="Wingdings" pitchFamily="2" charset="2"/>
              <a:buNone/>
            </a:pPr>
            <a:endParaRPr lang="el-GR" sz="2600" smtClean="0"/>
          </a:p>
          <a:p>
            <a:pPr>
              <a:lnSpc>
                <a:spcPct val="80000"/>
              </a:lnSpc>
              <a:buFont typeface="Wingdings" pitchFamily="2" charset="2"/>
              <a:buNone/>
            </a:pPr>
            <a:r>
              <a:rPr lang="el-GR" sz="2600" b="1" smtClean="0">
                <a:solidFill>
                  <a:srgbClr val="FF0000"/>
                </a:solidFill>
              </a:rPr>
              <a:t>Στο κυκλοφορικό σύστημα:</a:t>
            </a:r>
            <a:endParaRPr lang="el-GR" sz="2600" smtClean="0">
              <a:solidFill>
                <a:srgbClr val="FF0000"/>
              </a:solidFill>
            </a:endParaRPr>
          </a:p>
          <a:p>
            <a:pPr>
              <a:lnSpc>
                <a:spcPct val="80000"/>
              </a:lnSpc>
            </a:pPr>
            <a:r>
              <a:rPr lang="el-GR" sz="2600" smtClean="0"/>
              <a:t>Θρόμβοι και στενώσεις αιμοφόρων αγγείων και αρτηριών. </a:t>
            </a:r>
          </a:p>
          <a:p>
            <a:pPr>
              <a:lnSpc>
                <a:spcPct val="80000"/>
              </a:lnSpc>
            </a:pPr>
            <a:r>
              <a:rPr lang="el-GR" sz="2600" smtClean="0"/>
              <a:t>Εγκεφαλικά επεισόδια, από τις πιο συχνές αιτίες θανάτου σήμερα. Γάγγραινα, εξαιτίας της παρακώλυσης της κυκλοφορίας του αίματος στα πόδια και τα χέρια. Μόνο στην πόλη Βικτόρια της Αυστραλίας  μετρήθηκαν 300 ακρωτηριασμοί ανά έτος τα τελευταία 5 χρόνια. Από αυτούς το 75% οφείλονταν στο κάπνισμα.</a:t>
            </a:r>
          </a:p>
        </p:txBody>
      </p:sp>
      <p:sp>
        <p:nvSpPr>
          <p:cNvPr id="123907" name="Rectangle 3"/>
          <p:cNvSpPr>
            <a:spLocks noChangeArrowheads="1"/>
          </p:cNvSpPr>
          <p:nvPr/>
        </p:nvSpPr>
        <p:spPr bwMode="auto">
          <a:xfrm>
            <a:off x="395288"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defRPr/>
            </a:pPr>
            <a:r>
              <a:rPr lang="el-GR"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Συνέπειες του τσιγάρου στην υγεία</a:t>
            </a:r>
          </a:p>
        </p:txBody>
      </p:sp>
    </p:spTree>
    <p:extLst>
      <p:ext uri="{BB962C8B-B14F-4D97-AF65-F5344CB8AC3E}">
        <p14:creationId xmlns:p14="http://schemas.microsoft.com/office/powerpoint/2010/main" val="96982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strips(downLeft)">
                                      <p:cBhvr>
                                        <p:cTn id="7" dur="500"/>
                                        <p:tgtEl>
                                          <p:spTgt spid="123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39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FFA54512-BE7A-4038-8388-A5B3BC43DA14}" type="slidenum">
              <a:rPr lang="el-GR"/>
              <a:pPr>
                <a:defRPr/>
              </a:pPr>
              <a:t>24</a:t>
            </a:fld>
            <a:endParaRPr lang="el-GR"/>
          </a:p>
        </p:txBody>
      </p:sp>
      <p:sp>
        <p:nvSpPr>
          <p:cNvPr id="3" name="2 - Θέση περιεχομένου"/>
          <p:cNvSpPr>
            <a:spLocks noGrp="1"/>
          </p:cNvSpPr>
          <p:nvPr>
            <p:ph idx="4294967295"/>
          </p:nvPr>
        </p:nvSpPr>
        <p:spPr>
          <a:xfrm>
            <a:off x="250825" y="836613"/>
            <a:ext cx="8893175" cy="7993062"/>
          </a:xfrm>
        </p:spPr>
        <p:txBody>
          <a:bodyPr/>
          <a:lstStyle/>
          <a:p>
            <a:pPr>
              <a:buFont typeface="Wingdings" pitchFamily="2" charset="2"/>
              <a:buNone/>
            </a:pPr>
            <a:r>
              <a:rPr lang="el-GR" b="1" dirty="0" smtClean="0">
                <a:solidFill>
                  <a:srgbClr val="FF0000"/>
                </a:solidFill>
              </a:rPr>
              <a:t>Στο δέρμα: </a:t>
            </a:r>
          </a:p>
          <a:p>
            <a:r>
              <a:rPr lang="el-GR" smtClean="0"/>
              <a:t>Ο καπνιστής έχει τριπλάσιες πιθανότητες να αναπτύξει κακοήθη καρκίνο του δέρματος. </a:t>
            </a:r>
            <a:r>
              <a:rPr lang="el-GR" dirty="0" smtClean="0"/>
              <a:t>Εκτός από την περιοχή των χειλιών που η καταστροφή του δέρματος είναι εμφανής, όλο το δέρμα του καπνιστή γερνάει με ταχύτερους ρυθμούς από αυτό του μη καπνιστή.</a:t>
            </a:r>
          </a:p>
          <a:p>
            <a:pPr>
              <a:buFont typeface="Wingdings" pitchFamily="2" charset="2"/>
              <a:buNone/>
            </a:pPr>
            <a:endParaRPr lang="el-GR" dirty="0" smtClean="0"/>
          </a:p>
          <a:p>
            <a:pPr>
              <a:buFont typeface="Wingdings" pitchFamily="2" charset="2"/>
              <a:buNone/>
            </a:pPr>
            <a:r>
              <a:rPr lang="el-GR" b="1" dirty="0" smtClean="0">
                <a:solidFill>
                  <a:srgbClr val="FF0000"/>
                </a:solidFill>
              </a:rPr>
              <a:t>Στα μάτια:</a:t>
            </a:r>
          </a:p>
          <a:p>
            <a:r>
              <a:rPr lang="el-GR" dirty="0" smtClean="0"/>
              <a:t>Τύφλωση από διάφορες αρρώστιες όπως καταρράκτης. Σήμερα είναι καταγεγραμμένοι 54.000 Βρετανοί πολίτες που είναι τυφλοί λόγω του καπνίσματος.</a:t>
            </a:r>
          </a:p>
          <a:p>
            <a:pPr>
              <a:buFont typeface="Wingdings" pitchFamily="2" charset="2"/>
              <a:buNone/>
            </a:pPr>
            <a:endParaRPr lang="el-GR" dirty="0" smtClean="0"/>
          </a:p>
        </p:txBody>
      </p:sp>
      <p:sp>
        <p:nvSpPr>
          <p:cNvPr id="125955" name="Rectangle 3"/>
          <p:cNvSpPr>
            <a:spLocks noChangeArrowheads="1"/>
          </p:cNvSpPr>
          <p:nvPr/>
        </p:nvSpPr>
        <p:spPr bwMode="auto">
          <a:xfrm>
            <a:off x="32385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defRPr/>
            </a:pPr>
            <a:r>
              <a:rPr lang="el-GR"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Συνέπειες του τσιγάρου στην υγεία</a:t>
            </a:r>
          </a:p>
        </p:txBody>
      </p:sp>
    </p:spTree>
    <p:extLst>
      <p:ext uri="{BB962C8B-B14F-4D97-AF65-F5344CB8AC3E}">
        <p14:creationId xmlns:p14="http://schemas.microsoft.com/office/powerpoint/2010/main" val="4044188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plus(in)">
                                      <p:cBhvr>
                                        <p:cTn id="7" dur="2000"/>
                                        <p:tgtEl>
                                          <p:spTgt spid="1259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59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idx="1"/>
          </p:nvPr>
        </p:nvSpPr>
        <p:spPr>
          <a:xfrm>
            <a:off x="539750" y="1268413"/>
            <a:ext cx="8229600" cy="4530725"/>
          </a:xfrm>
        </p:spPr>
        <p:txBody>
          <a:bodyPr/>
          <a:lstStyle/>
          <a:p>
            <a:pPr>
              <a:lnSpc>
                <a:spcPct val="80000"/>
              </a:lnSpc>
              <a:buFont typeface="Wingdings" pitchFamily="2" charset="2"/>
              <a:buNone/>
            </a:pPr>
            <a:r>
              <a:rPr lang="el-GR" sz="2600" smtClean="0">
                <a:solidFill>
                  <a:srgbClr val="FF0000"/>
                </a:solidFill>
              </a:rPr>
              <a:t>Σεξουαλική ανικανότητα:</a:t>
            </a:r>
          </a:p>
          <a:p>
            <a:pPr>
              <a:lnSpc>
                <a:spcPct val="80000"/>
              </a:lnSpc>
            </a:pPr>
            <a:r>
              <a:rPr lang="el-GR" sz="2600" smtClean="0"/>
              <a:t>120.000 άνδρες έχουν καταγραφεί στη Μεγάλη Βρετανία ως πάσχοντες από πλήρη σεξουαλική ανικανότητα που οφείλεται στο κάπνισμα. Ανυπολόγιστος ο αριθμός αυτών που είναι μερικώς ή παροδικά ανίκανοι.</a:t>
            </a:r>
          </a:p>
          <a:p>
            <a:pPr>
              <a:lnSpc>
                <a:spcPct val="80000"/>
              </a:lnSpc>
              <a:buFont typeface="Wingdings" pitchFamily="2" charset="2"/>
              <a:buNone/>
            </a:pPr>
            <a:endParaRPr lang="el-GR" sz="2600" smtClean="0"/>
          </a:p>
          <a:p>
            <a:pPr>
              <a:lnSpc>
                <a:spcPct val="80000"/>
              </a:lnSpc>
              <a:buFont typeface="Wingdings" pitchFamily="2" charset="2"/>
              <a:buNone/>
            </a:pPr>
            <a:r>
              <a:rPr lang="el-GR" sz="2600" b="1" smtClean="0">
                <a:solidFill>
                  <a:srgbClr val="FF0000"/>
                </a:solidFill>
              </a:rPr>
              <a:t>Στην καρδιά: </a:t>
            </a:r>
          </a:p>
          <a:p>
            <a:pPr>
              <a:lnSpc>
                <a:spcPct val="80000"/>
              </a:lnSpc>
            </a:pPr>
            <a:r>
              <a:rPr lang="el-GR" sz="2600" smtClean="0"/>
              <a:t>Στεφανιαία νόσος, καρδιακή προσβολή και άλλες ασθένειες. Το κάπνισμα βλάπτει κάθε κύτταρο του ανθρωπίνου σώματος. Ακόμα και όργανα που δεν έρχονται καθόλου σε επαφή με τον καπνό.</a:t>
            </a:r>
          </a:p>
          <a:p>
            <a:pPr>
              <a:lnSpc>
                <a:spcPct val="80000"/>
              </a:lnSpc>
            </a:pPr>
            <a:endParaRPr lang="el-GR" sz="2600" smtClean="0"/>
          </a:p>
          <a:p>
            <a:endParaRPr lang="el-GR" smtClean="0">
              <a:solidFill>
                <a:srgbClr val="FFFF00"/>
              </a:solidFill>
            </a:endParaRPr>
          </a:p>
        </p:txBody>
      </p:sp>
      <p:sp>
        <p:nvSpPr>
          <p:cNvPr id="4" name="Θέση αριθμού διαφάνειας 5"/>
          <p:cNvSpPr>
            <a:spLocks noGrp="1"/>
          </p:cNvSpPr>
          <p:nvPr>
            <p:ph type="sldNum" sz="quarter" idx="12"/>
          </p:nvPr>
        </p:nvSpPr>
        <p:spPr/>
        <p:txBody>
          <a:bodyPr/>
          <a:lstStyle/>
          <a:p>
            <a:pPr>
              <a:defRPr/>
            </a:pPr>
            <a:fld id="{8766F1AA-851F-4F8B-B746-8E86A776EDF6}" type="slidenum">
              <a:rPr lang="el-GR"/>
              <a:pPr>
                <a:defRPr/>
              </a:pPr>
              <a:t>25</a:t>
            </a:fld>
            <a:endParaRPr lang="el-GR"/>
          </a:p>
        </p:txBody>
      </p:sp>
      <p:sp>
        <p:nvSpPr>
          <p:cNvPr id="124931" name="Rectangle 3"/>
          <p:cNvSpPr>
            <a:spLocks noChangeArrowheads="1"/>
          </p:cNvSpPr>
          <p:nvPr/>
        </p:nvSpPr>
        <p:spPr bwMode="auto">
          <a:xfrm>
            <a:off x="395288"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4000">
                <a:solidFill>
                  <a:schemeClr val="tx2"/>
                </a:solidFill>
                <a:effectLst>
                  <a:outerShdw blurRad="38100" dist="38100" dir="2700000" algn="tl">
                    <a:srgbClr val="000000"/>
                  </a:outerShdw>
                </a:effectLst>
                <a:latin typeface="Arial" charset="0"/>
              </a:rPr>
              <a:t>Συνέπειες του τσιγάρου στην υγεία</a:t>
            </a:r>
          </a:p>
        </p:txBody>
      </p:sp>
    </p:spTree>
    <p:extLst>
      <p:ext uri="{BB962C8B-B14F-4D97-AF65-F5344CB8AC3E}">
        <p14:creationId xmlns:p14="http://schemas.microsoft.com/office/powerpoint/2010/main" val="630936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fade">
                                      <p:cBhvr>
                                        <p:cTn id="7" dur="770" decel="100000"/>
                                        <p:tgtEl>
                                          <p:spTgt spid="124931"/>
                                        </p:tgtEl>
                                      </p:cBhvr>
                                    </p:animEffect>
                                    <p:animScale>
                                      <p:cBhvr>
                                        <p:cTn id="8" dur="770" decel="100000"/>
                                        <p:tgtEl>
                                          <p:spTgt spid="124931"/>
                                        </p:tgtEl>
                                      </p:cBhvr>
                                      <p:from x="10000" y="10000"/>
                                      <p:to x="200000" y="450000"/>
                                    </p:animScale>
                                    <p:animScale>
                                      <p:cBhvr>
                                        <p:cTn id="9" dur="1230" accel="100000" fill="hold">
                                          <p:stCondLst>
                                            <p:cond delay="770"/>
                                          </p:stCondLst>
                                        </p:cTn>
                                        <p:tgtEl>
                                          <p:spTgt spid="124931"/>
                                        </p:tgtEl>
                                      </p:cBhvr>
                                      <p:from x="200000" y="450000"/>
                                      <p:to x="100000" y="100000"/>
                                    </p:animScale>
                                    <p:set>
                                      <p:cBhvr>
                                        <p:cTn id="10" dur="770" fill="hold"/>
                                        <p:tgtEl>
                                          <p:spTgt spid="124931"/>
                                        </p:tgtEl>
                                        <p:attrNameLst>
                                          <p:attrName>ppt_x</p:attrName>
                                        </p:attrNameLst>
                                      </p:cBhvr>
                                      <p:to>
                                        <p:strVal val="(0.5)"/>
                                      </p:to>
                                    </p:set>
                                    <p:anim from="(0.5)" to="(#ppt_x)" calcmode="lin" valueType="num">
                                      <p:cBhvr>
                                        <p:cTn id="11" dur="1230" accel="100000" fill="hold">
                                          <p:stCondLst>
                                            <p:cond delay="770"/>
                                          </p:stCondLst>
                                        </p:cTn>
                                        <p:tgtEl>
                                          <p:spTgt spid="124931"/>
                                        </p:tgtEl>
                                        <p:attrNameLst>
                                          <p:attrName>ppt_x</p:attrName>
                                        </p:attrNameLst>
                                      </p:cBhvr>
                                    </p:anim>
                                    <p:set>
                                      <p:cBhvr>
                                        <p:cTn id="12" dur="770" fill="hold"/>
                                        <p:tgtEl>
                                          <p:spTgt spid="124931"/>
                                        </p:tgtEl>
                                        <p:attrNameLst>
                                          <p:attrName>ppt_y</p:attrName>
                                        </p:attrNameLst>
                                      </p:cBhvr>
                                      <p:to>
                                        <p:strVal val="(#ppt_y+0.4)"/>
                                      </p:to>
                                    </p:set>
                                    <p:anim from="(#ppt_y+0.4)" to="(#ppt_y)" calcmode="lin" valueType="num">
                                      <p:cBhvr>
                                        <p:cTn id="13" dur="1230" accel="100000" fill="hold">
                                          <p:stCondLst>
                                            <p:cond delay="770"/>
                                          </p:stCondLst>
                                        </p:cTn>
                                        <p:tgtEl>
                                          <p:spTgt spid="12493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4930">
                                            <p:txEl>
                                              <p:pRg st="0" end="0"/>
                                            </p:txEl>
                                          </p:spTgt>
                                        </p:tgtEl>
                                        <p:attrNameLst>
                                          <p:attrName>style.visibility</p:attrName>
                                        </p:attrNameLst>
                                      </p:cBhvr>
                                      <p:to>
                                        <p:strVal val="visible"/>
                                      </p:to>
                                    </p:set>
                                    <p:animEffect transition="in" filter="blinds(horizontal)">
                                      <p:cBhvr>
                                        <p:cTn id="18" dur="500"/>
                                        <p:tgtEl>
                                          <p:spTgt spid="12493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4930">
                                            <p:txEl>
                                              <p:pRg st="1" end="1"/>
                                            </p:txEl>
                                          </p:spTgt>
                                        </p:tgtEl>
                                        <p:attrNameLst>
                                          <p:attrName>style.visibility</p:attrName>
                                        </p:attrNameLst>
                                      </p:cBhvr>
                                      <p:to>
                                        <p:strVal val="visible"/>
                                      </p:to>
                                    </p:set>
                                    <p:animEffect transition="in" filter="blinds(horizontal)">
                                      <p:cBhvr>
                                        <p:cTn id="23" dur="500"/>
                                        <p:tgtEl>
                                          <p:spTgt spid="124930">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4930">
                                            <p:txEl>
                                              <p:pRg st="3" end="3"/>
                                            </p:txEl>
                                          </p:spTgt>
                                        </p:tgtEl>
                                        <p:attrNameLst>
                                          <p:attrName>style.visibility</p:attrName>
                                        </p:attrNameLst>
                                      </p:cBhvr>
                                      <p:to>
                                        <p:strVal val="visible"/>
                                      </p:to>
                                    </p:set>
                                    <p:animEffect transition="in" filter="blinds(horizontal)">
                                      <p:cBhvr>
                                        <p:cTn id="28" dur="500"/>
                                        <p:tgtEl>
                                          <p:spTgt spid="124930">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4930">
                                            <p:txEl>
                                              <p:pRg st="4" end="4"/>
                                            </p:txEl>
                                          </p:spTgt>
                                        </p:tgtEl>
                                        <p:attrNameLst>
                                          <p:attrName>style.visibility</p:attrName>
                                        </p:attrNameLst>
                                      </p:cBhvr>
                                      <p:to>
                                        <p:strVal val="visible"/>
                                      </p:to>
                                    </p:set>
                                    <p:animEffect transition="in" filter="blinds(horizontal)">
                                      <p:cBhvr>
                                        <p:cTn id="33" dur="500"/>
                                        <p:tgtEl>
                                          <p:spTgt spid="1249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p:bldP spid="1249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nvPr>
        </p:nvSpPr>
        <p:spPr/>
        <p:txBody>
          <a:bodyPr/>
          <a:lstStyle/>
          <a:p>
            <a:r>
              <a:rPr lang="el-GR" dirty="0" smtClean="0"/>
              <a:t>ΑΛΚΟΟΛ</a:t>
            </a:r>
            <a:endParaRPr lang="el-GR" dirty="0"/>
          </a:p>
        </p:txBody>
      </p:sp>
      <p:sp>
        <p:nvSpPr>
          <p:cNvPr id="4" name="Θέση αριθμού διαφάνειας 3"/>
          <p:cNvSpPr>
            <a:spLocks noGrp="1"/>
          </p:cNvSpPr>
          <p:nvPr>
            <p:ph type="sldNum" sz="quarter" idx="12"/>
          </p:nvPr>
        </p:nvSpPr>
        <p:spPr/>
        <p:txBody>
          <a:bodyPr/>
          <a:lstStyle/>
          <a:p>
            <a:pPr>
              <a:defRPr/>
            </a:pPr>
            <a:fld id="{94E06FBA-EC84-4746-8ABD-EDB2E5BAAE42}" type="slidenum">
              <a:rPr lang="el-GR" smtClean="0">
                <a:solidFill>
                  <a:prstClr val="white">
                    <a:shade val="50000"/>
                  </a:prstClr>
                </a:solidFill>
              </a:rPr>
              <a:pPr>
                <a:defRPr/>
              </a:pPr>
              <a:t>26</a:t>
            </a:fld>
            <a:endParaRPr lang="el-GR">
              <a:solidFill>
                <a:prstClr val="white">
                  <a:shade val="50000"/>
                </a:prstClr>
              </a:solidFill>
            </a:endParaRPr>
          </a:p>
        </p:txBody>
      </p:sp>
      <p:sp>
        <p:nvSpPr>
          <p:cNvPr id="6" name="Υπότιτλος 5"/>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651736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ΑΛΚΟΟΛ</a:t>
            </a:r>
            <a:endParaRPr lang="el-GR" dirty="0"/>
          </a:p>
        </p:txBody>
      </p:sp>
      <p:sp>
        <p:nvSpPr>
          <p:cNvPr id="3" name="Θέση περιεχομένου 2"/>
          <p:cNvSpPr>
            <a:spLocks noGrp="1"/>
          </p:cNvSpPr>
          <p:nvPr>
            <p:ph idx="1"/>
          </p:nvPr>
        </p:nvSpPr>
        <p:spPr/>
        <p:txBody>
          <a:bodyPr/>
          <a:lstStyle/>
          <a:p>
            <a:r>
              <a:rPr lang="el-GR" b="1" u="sng" dirty="0">
                <a:latin typeface="Arial" charset="0"/>
              </a:rPr>
              <a:t>Αλκοόλ:</a:t>
            </a:r>
            <a:r>
              <a:rPr lang="el-GR" dirty="0">
                <a:latin typeface="Arial" charset="0"/>
              </a:rPr>
              <a:t> Αλκοολούχα ποτά" ονομάζονται όλα τα ποτά που περιέχουν αιθυλική αλκοόλη (οινόπνευμα) γεωργικής προέλευσης, σε οποιοδήποτε ποσοστό το οποίο έχει προέλθει είτε από φυσική ζύμωση, είτε από προσθήκη κατά την επεξεργασία </a:t>
            </a:r>
          </a:p>
          <a:p>
            <a:endParaRPr lang="el-GR" dirty="0"/>
          </a:p>
        </p:txBody>
      </p:sp>
      <p:sp>
        <p:nvSpPr>
          <p:cNvPr id="4" name="Θέση αριθμού διαφάνειας 3"/>
          <p:cNvSpPr>
            <a:spLocks noGrp="1"/>
          </p:cNvSpPr>
          <p:nvPr>
            <p:ph type="sldNum" sz="quarter" idx="12"/>
          </p:nvPr>
        </p:nvSpPr>
        <p:spPr/>
        <p:txBody>
          <a:bodyPr/>
          <a:lstStyle/>
          <a:p>
            <a:pPr>
              <a:defRPr/>
            </a:pPr>
            <a:fld id="{94E06FBA-EC84-4746-8ABD-EDB2E5BAAE42}" type="slidenum">
              <a:rPr lang="el-GR" smtClean="0">
                <a:solidFill>
                  <a:prstClr val="white">
                    <a:shade val="50000"/>
                  </a:prstClr>
                </a:solidFill>
              </a:rPr>
              <a:pPr>
                <a:defRPr/>
              </a:pPr>
              <a:t>27</a:t>
            </a:fld>
            <a:endParaRPr lang="el-GR">
              <a:solidFill>
                <a:prstClr val="white">
                  <a:shade val="50000"/>
                </a:prstClr>
              </a:solidFill>
            </a:endParaRPr>
          </a:p>
        </p:txBody>
      </p:sp>
    </p:spTree>
    <p:extLst>
      <p:ext uri="{BB962C8B-B14F-4D97-AF65-F5344CB8AC3E}">
        <p14:creationId xmlns:p14="http://schemas.microsoft.com/office/powerpoint/2010/main" val="2286223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82A97B5D-DE64-48B0-82BE-DA687A8B7E7A}" type="slidenum">
              <a:rPr lang="el-GR"/>
              <a:pPr>
                <a:defRPr/>
              </a:pPr>
              <a:t>28</a:t>
            </a:fld>
            <a:endParaRPr lang="el-GR"/>
          </a:p>
        </p:txBody>
      </p:sp>
      <p:sp>
        <p:nvSpPr>
          <p:cNvPr id="7170" name="Rectangle 2"/>
          <p:cNvSpPr>
            <a:spLocks noGrp="1" noChangeArrowheads="1"/>
          </p:cNvSpPr>
          <p:nvPr>
            <p:ph type="title" idx="4294967295"/>
          </p:nvPr>
        </p:nvSpPr>
        <p:spPr>
          <a:xfrm>
            <a:off x="0" y="0"/>
            <a:ext cx="8229600" cy="1384300"/>
          </a:xfrm>
        </p:spPr>
        <p:txBody>
          <a:bodyPr/>
          <a:lstStyle/>
          <a:p>
            <a:pPr fontAlgn="auto">
              <a:lnSpc>
                <a:spcPct val="80000"/>
              </a:lnSpc>
              <a:spcAft>
                <a:spcPts val="0"/>
              </a:spcAft>
              <a:defRPr/>
            </a:pPr>
            <a:r>
              <a:rPr lang="el-GR" sz="3600"/>
              <a:t>Αλκοόλ, ένας επικίνδυνος  εθισμός</a:t>
            </a:r>
          </a:p>
        </p:txBody>
      </p:sp>
      <p:sp>
        <p:nvSpPr>
          <p:cNvPr id="7171" name="Rectangle 3"/>
          <p:cNvSpPr>
            <a:spLocks noGrp="1" noChangeArrowheads="1"/>
          </p:cNvSpPr>
          <p:nvPr>
            <p:ph type="body" idx="4294967295"/>
          </p:nvPr>
        </p:nvSpPr>
        <p:spPr>
          <a:xfrm>
            <a:off x="0" y="1196975"/>
            <a:ext cx="8893175" cy="4929188"/>
          </a:xfrm>
        </p:spPr>
        <p:txBody>
          <a:bodyPr>
            <a:normAutofit fontScale="92500"/>
          </a:bodyPr>
          <a:lstStyle/>
          <a:p>
            <a:pPr marL="1120140" indent="-571500">
              <a:lnSpc>
                <a:spcPct val="80000"/>
              </a:lnSpc>
              <a:defRPr/>
            </a:pPr>
            <a:r>
              <a:rPr lang="el-GR" sz="3600" dirty="0">
                <a:latin typeface="Arial" charset="0"/>
                <a:cs typeface="Times New Roman" pitchFamily="18" charset="0"/>
              </a:rPr>
              <a:t>Σύμφωνα με την ψυχολογία η συχνή κατανάλωση αλκοόλ μπορεί να φτάσει σε σημείο εθισμού και αυτό συνήθως οφείλεται σε ψυχογενή αίτια. </a:t>
            </a:r>
            <a:endParaRPr lang="el-GR" sz="3600" dirty="0" smtClean="0">
              <a:latin typeface="Arial" charset="0"/>
              <a:cs typeface="Times New Roman" pitchFamily="18" charset="0"/>
            </a:endParaRPr>
          </a:p>
          <a:p>
            <a:pPr marL="1120140" indent="-571500">
              <a:lnSpc>
                <a:spcPct val="80000"/>
              </a:lnSpc>
              <a:defRPr/>
            </a:pPr>
            <a:endParaRPr lang="el-GR" sz="3600" dirty="0">
              <a:latin typeface="Arial" charset="0"/>
              <a:cs typeface="Times New Roman" pitchFamily="18" charset="0"/>
            </a:endParaRPr>
          </a:p>
          <a:p>
            <a:pPr marL="1120140" indent="-571500">
              <a:lnSpc>
                <a:spcPct val="80000"/>
              </a:lnSpc>
              <a:defRPr/>
            </a:pPr>
            <a:r>
              <a:rPr lang="el-GR" sz="3600" dirty="0">
                <a:latin typeface="Arial" charset="0"/>
                <a:cs typeface="Times New Roman" pitchFamily="18" charset="0"/>
              </a:rPr>
              <a:t>Όπως μας λέει η ψυχολογία ο εθισμός στο αλκοόλ αυξάνεται επικίνδυνα τα τελευταία χρόνια και τους κληρονομικούς παράγοντες επιβαρύνουν οι δυσμενείς οικονομικές, επαγγελματικές και κατ’ επέκταση συναισθηματικές συνθήκες. </a:t>
            </a:r>
            <a:endParaRPr lang="el-GR" sz="3600" dirty="0">
              <a:latin typeface="Arial" charset="0"/>
            </a:endParaRPr>
          </a:p>
        </p:txBody>
      </p:sp>
    </p:spTree>
    <p:extLst>
      <p:ext uri="{BB962C8B-B14F-4D97-AF65-F5344CB8AC3E}">
        <p14:creationId xmlns:p14="http://schemas.microsoft.com/office/powerpoint/2010/main" val="4231585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amond(in)">
                                      <p:cBhvr>
                                        <p:cTn id="7" dur="2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amond(in)">
                                      <p:cBhvr>
                                        <p:cTn id="12" dur="20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amond(in)">
                                      <p:cBhvr>
                                        <p:cTn id="17" dur="2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E284033D-B423-472F-92AE-2AE48A44D207}" type="slidenum">
              <a:rPr lang="el-GR"/>
              <a:pPr>
                <a:defRPr/>
              </a:pPr>
              <a:t>29</a:t>
            </a:fld>
            <a:endParaRPr lang="el-GR"/>
          </a:p>
        </p:txBody>
      </p:sp>
      <p:sp>
        <p:nvSpPr>
          <p:cNvPr id="37890" name="Rectangle 2"/>
          <p:cNvSpPr>
            <a:spLocks noGrp="1" noChangeArrowheads="1"/>
          </p:cNvSpPr>
          <p:nvPr>
            <p:ph type="title" idx="4294967295"/>
          </p:nvPr>
        </p:nvSpPr>
        <p:spPr>
          <a:xfrm>
            <a:off x="0" y="277813"/>
            <a:ext cx="8229600" cy="1143000"/>
          </a:xfrm>
        </p:spPr>
        <p:txBody>
          <a:bodyPr/>
          <a:lstStyle/>
          <a:p>
            <a:pPr fontAlgn="auto">
              <a:spcAft>
                <a:spcPts val="0"/>
              </a:spcAft>
              <a:defRPr/>
            </a:pPr>
            <a:r>
              <a:rPr lang="el-GR" sz="3600"/>
              <a:t>ΑΙΤΙΑ ΕΘΙΣΜΟΥ ΣΤΟ ΑΛΚΟΟΛ</a:t>
            </a:r>
          </a:p>
        </p:txBody>
      </p:sp>
      <p:sp>
        <p:nvSpPr>
          <p:cNvPr id="37891" name="Rectangle 3"/>
          <p:cNvSpPr>
            <a:spLocks noGrp="1" noChangeArrowheads="1"/>
          </p:cNvSpPr>
          <p:nvPr>
            <p:ph type="body" idx="4294967295"/>
          </p:nvPr>
        </p:nvSpPr>
        <p:spPr>
          <a:xfrm>
            <a:off x="0" y="1268413"/>
            <a:ext cx="9144000" cy="4530725"/>
          </a:xfrm>
        </p:spPr>
        <p:txBody>
          <a:bodyPr/>
          <a:lstStyle/>
          <a:p>
            <a:r>
              <a:rPr lang="el-GR" smtClean="0">
                <a:latin typeface="Arial" charset="0"/>
              </a:rPr>
              <a:t>  </a:t>
            </a:r>
            <a:r>
              <a:rPr lang="el-GR" b="1" smtClean="0">
                <a:latin typeface="Arial" charset="0"/>
              </a:rPr>
              <a:t>Κοινωνικοί παράγοντες</a:t>
            </a:r>
            <a:r>
              <a:rPr lang="en-US" b="1" smtClean="0">
                <a:latin typeface="Arial" charset="0"/>
              </a:rPr>
              <a:t>:</a:t>
            </a:r>
          </a:p>
          <a:p>
            <a:pPr>
              <a:buFont typeface="Wingdings" pitchFamily="2" charset="2"/>
              <a:buNone/>
            </a:pPr>
            <a:r>
              <a:rPr lang="en-US" smtClean="0">
                <a:latin typeface="Arial" charset="0"/>
              </a:rPr>
              <a:t>   1.</a:t>
            </a:r>
            <a:r>
              <a:rPr lang="el-GR" smtClean="0">
                <a:latin typeface="Arial" charset="0"/>
              </a:rPr>
              <a:t>Για να διασκεδάσουν</a:t>
            </a:r>
          </a:p>
          <a:p>
            <a:pPr>
              <a:buFont typeface="Wingdings" pitchFamily="2" charset="2"/>
              <a:buNone/>
            </a:pPr>
            <a:r>
              <a:rPr lang="en-US" smtClean="0">
                <a:latin typeface="Arial" charset="0"/>
              </a:rPr>
              <a:t>   2.</a:t>
            </a:r>
            <a:r>
              <a:rPr lang="el-GR" smtClean="0">
                <a:latin typeface="Arial" charset="0"/>
              </a:rPr>
              <a:t>Για να χαλαρώσουν και να ενσωματωθούν ευκολότερα στην παρέα</a:t>
            </a:r>
          </a:p>
          <a:p>
            <a:pPr>
              <a:buFont typeface="Wingdings" pitchFamily="2" charset="2"/>
              <a:buNone/>
            </a:pPr>
            <a:r>
              <a:rPr lang="en-US" smtClean="0">
                <a:latin typeface="Arial" charset="0"/>
              </a:rPr>
              <a:t>   3.</a:t>
            </a:r>
            <a:r>
              <a:rPr lang="el-GR" smtClean="0">
                <a:latin typeface="Arial" charset="0"/>
              </a:rPr>
              <a:t>Για να μιμηθούν τους ενήλικες</a:t>
            </a:r>
          </a:p>
          <a:p>
            <a:pPr>
              <a:buFont typeface="Wingdings" pitchFamily="2" charset="2"/>
              <a:buNone/>
            </a:pPr>
            <a:r>
              <a:rPr lang="en-US" smtClean="0">
                <a:latin typeface="Arial" charset="0"/>
              </a:rPr>
              <a:t>   4.</a:t>
            </a:r>
            <a:r>
              <a:rPr lang="el-GR" smtClean="0">
                <a:latin typeface="Arial" charset="0"/>
              </a:rPr>
              <a:t>Από περιέργεια</a:t>
            </a:r>
          </a:p>
          <a:p>
            <a:r>
              <a:rPr lang="el-GR" smtClean="0">
                <a:latin typeface="Arial" charset="0"/>
              </a:rPr>
              <a:t> </a:t>
            </a:r>
            <a:r>
              <a:rPr lang="el-GR" b="1" smtClean="0">
                <a:latin typeface="Arial" charset="0"/>
              </a:rPr>
              <a:t>Γενετικοί παράγοντες</a:t>
            </a:r>
            <a:endParaRPr lang="el-GR" smtClean="0">
              <a:latin typeface="Arial" charset="0"/>
            </a:endParaRPr>
          </a:p>
          <a:p>
            <a:pPr>
              <a:buFont typeface="Wingdings" pitchFamily="2" charset="2"/>
              <a:buNone/>
            </a:pPr>
            <a:r>
              <a:rPr lang="en-US" smtClean="0">
                <a:latin typeface="Arial" charset="0"/>
              </a:rPr>
              <a:t>   </a:t>
            </a:r>
            <a:r>
              <a:rPr lang="el-GR" smtClean="0">
                <a:latin typeface="Arial" charset="0"/>
              </a:rPr>
              <a:t>Γιατί έχουν οικογενειακό ιστορικό αλκοολισμού</a:t>
            </a:r>
          </a:p>
          <a:p>
            <a:pPr>
              <a:buFont typeface="Wingdings" pitchFamily="2" charset="2"/>
              <a:buNone/>
            </a:pPr>
            <a:endParaRPr lang="el-GR" smtClean="0">
              <a:latin typeface="Arial" charset="0"/>
            </a:endParaRPr>
          </a:p>
          <a:p>
            <a:endParaRPr lang="el-GR" smtClean="0">
              <a:latin typeface="Arial" charset="0"/>
            </a:endParaRPr>
          </a:p>
        </p:txBody>
      </p:sp>
    </p:spTree>
    <p:extLst>
      <p:ext uri="{BB962C8B-B14F-4D97-AF65-F5344CB8AC3E}">
        <p14:creationId xmlns:p14="http://schemas.microsoft.com/office/powerpoint/2010/main" val="634690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animEffect transition="in" filter="fade">
                                      <p:cBhvr>
                                        <p:cTn id="9" dur="500"/>
                                        <p:tgtEl>
                                          <p:spTgt spid="378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14" dur="500"/>
                                        <p:tgtEl>
                                          <p:spTgt spid="378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9" dur="500"/>
                                        <p:tgtEl>
                                          <p:spTgt spid="3789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24" dur="500"/>
                                        <p:tgtEl>
                                          <p:spTgt spid="3789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7891">
                                            <p:txEl>
                                              <p:pRg st="3" end="3"/>
                                            </p:txEl>
                                          </p:spTgt>
                                        </p:tgtEl>
                                        <p:attrNameLst>
                                          <p:attrName>style.visibility</p:attrName>
                                        </p:attrNameLst>
                                      </p:cBhvr>
                                      <p:to>
                                        <p:strVal val="visible"/>
                                      </p:to>
                                    </p:set>
                                    <p:animEffect transition="in" filter="blinds(horizontal)">
                                      <p:cBhvr>
                                        <p:cTn id="29" dur="500"/>
                                        <p:tgtEl>
                                          <p:spTgt spid="3789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7891">
                                            <p:txEl>
                                              <p:pRg st="4" end="4"/>
                                            </p:txEl>
                                          </p:spTgt>
                                        </p:tgtEl>
                                        <p:attrNameLst>
                                          <p:attrName>style.visibility</p:attrName>
                                        </p:attrNameLst>
                                      </p:cBhvr>
                                      <p:to>
                                        <p:strVal val="visible"/>
                                      </p:to>
                                    </p:set>
                                    <p:animEffect transition="in" filter="blinds(horizontal)">
                                      <p:cBhvr>
                                        <p:cTn id="34" dur="500"/>
                                        <p:tgtEl>
                                          <p:spTgt spid="3789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7891">
                                            <p:txEl>
                                              <p:pRg st="5" end="5"/>
                                            </p:txEl>
                                          </p:spTgt>
                                        </p:tgtEl>
                                        <p:attrNameLst>
                                          <p:attrName>style.visibility</p:attrName>
                                        </p:attrNameLst>
                                      </p:cBhvr>
                                      <p:to>
                                        <p:strVal val="visible"/>
                                      </p:to>
                                    </p:set>
                                    <p:animEffect transition="in" filter="blinds(horizontal)">
                                      <p:cBhvr>
                                        <p:cTn id="39" dur="500"/>
                                        <p:tgtEl>
                                          <p:spTgt spid="37891">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7891">
                                            <p:txEl>
                                              <p:pRg st="6" end="6"/>
                                            </p:txEl>
                                          </p:spTgt>
                                        </p:tgtEl>
                                        <p:attrNameLst>
                                          <p:attrName>style.visibility</p:attrName>
                                        </p:attrNameLst>
                                      </p:cBhvr>
                                      <p:to>
                                        <p:strVal val="visible"/>
                                      </p:to>
                                    </p:set>
                                    <p:animEffect transition="in" filter="blinds(horizontal)">
                                      <p:cBhvr>
                                        <p:cTn id="44"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3"/>
          <p:cNvSpPr>
            <a:spLocks noGrp="1"/>
          </p:cNvSpPr>
          <p:nvPr>
            <p:ph type="sldNum" sz="quarter" idx="12"/>
          </p:nvPr>
        </p:nvSpPr>
        <p:spPr/>
        <p:txBody>
          <a:bodyPr/>
          <a:lstStyle/>
          <a:p>
            <a:pPr>
              <a:defRPr/>
            </a:pPr>
            <a:fld id="{A4D147A7-6629-4A77-ADD7-5CA315CDDA4E}" type="slidenum">
              <a:rPr lang="el-GR"/>
              <a:pPr>
                <a:defRPr/>
              </a:pPr>
              <a:t>3</a:t>
            </a:fld>
            <a:endParaRPr lang="el-GR"/>
          </a:p>
        </p:txBody>
      </p:sp>
      <p:sp>
        <p:nvSpPr>
          <p:cNvPr id="89093" name="Rectangle 5"/>
          <p:cNvSpPr>
            <a:spLocks noChangeArrowheads="1"/>
          </p:cNvSpPr>
          <p:nvPr>
            <p:custDataLst>
              <p:tags r:id="rId2"/>
            </p:custDataLst>
          </p:nvPr>
        </p:nvSpPr>
        <p:spPr bwMode="auto">
          <a:xfrm>
            <a:off x="2411413" y="1844675"/>
            <a:ext cx="46799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2400" b="1" dirty="0">
                <a:solidFill>
                  <a:srgbClr val="FFFF00"/>
                </a:solidFill>
                <a:latin typeface="Comic Sans MS" pitchFamily="66" charset="0"/>
              </a:rPr>
              <a:t>Α ΤΑΞΗ: </a:t>
            </a:r>
            <a:r>
              <a:rPr lang="en-US" sz="2400" b="1" dirty="0" smtClean="0">
                <a:solidFill>
                  <a:srgbClr val="FFFF00"/>
                </a:solidFill>
                <a:latin typeface="Comic Sans MS" pitchFamily="66" charset="0"/>
              </a:rPr>
              <a:t>TMHMA </a:t>
            </a:r>
            <a:r>
              <a:rPr lang="el-GR" sz="2400" b="1" dirty="0" smtClean="0">
                <a:solidFill>
                  <a:srgbClr val="FFFF00"/>
                </a:solidFill>
                <a:latin typeface="Comic Sans MS" pitchFamily="66" charset="0"/>
              </a:rPr>
              <a:t>Α</a:t>
            </a:r>
            <a:r>
              <a:rPr lang="en-US" sz="2400" b="1" dirty="0" smtClean="0">
                <a:solidFill>
                  <a:srgbClr val="FFFF00"/>
                </a:solidFill>
                <a:latin typeface="Comic Sans MS" pitchFamily="66" charset="0"/>
              </a:rPr>
              <a:t>2</a:t>
            </a:r>
          </a:p>
        </p:txBody>
      </p:sp>
      <p:sp>
        <p:nvSpPr>
          <p:cNvPr id="72711" name="Rectangle 7"/>
          <p:cNvSpPr>
            <a:spLocks noChangeArrowheads="1"/>
          </p:cNvSpPr>
          <p:nvPr>
            <p:custDataLst>
              <p:tags r:id="rId3"/>
            </p:custDataLst>
          </p:nvPr>
        </p:nvSpPr>
        <p:spPr bwMode="auto">
          <a:xfrm>
            <a:off x="250825" y="260350"/>
            <a:ext cx="8447088"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endParaRPr lang="el-GR" sz="2600" b="1" dirty="0">
              <a:solidFill>
                <a:srgbClr val="FFFF99"/>
              </a:solidFill>
              <a:effectLst>
                <a:outerShdw blurRad="38100" dist="38100" dir="2700000" algn="tl">
                  <a:srgbClr val="000000"/>
                </a:outerShdw>
              </a:effectLst>
              <a:latin typeface="Arial"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val="4217665994"/>
              </p:ext>
            </p:extLst>
          </p:nvPr>
        </p:nvGraphicFramePr>
        <p:xfrm>
          <a:off x="9625" y="2564904"/>
          <a:ext cx="9144000" cy="2880320"/>
        </p:xfrm>
        <a:graphic>
          <a:graphicData uri="http://schemas.openxmlformats.org/drawingml/2006/table">
            <a:tbl>
              <a:tblPr firstRow="1" firstCol="1" bandRow="1"/>
              <a:tblGrid>
                <a:gridCol w="1942196"/>
                <a:gridCol w="2044115"/>
                <a:gridCol w="1656184"/>
                <a:gridCol w="1672519"/>
                <a:gridCol w="1828986"/>
              </a:tblGrid>
              <a:tr h="1042354">
                <a:tc>
                  <a:txBody>
                    <a:bodyPr/>
                    <a:lstStyle/>
                    <a:p>
                      <a:pPr algn="l">
                        <a:lnSpc>
                          <a:spcPct val="150000"/>
                        </a:lnSpc>
                        <a:spcAft>
                          <a:spcPts val="0"/>
                        </a:spcAft>
                      </a:pPr>
                      <a:r>
                        <a:rPr lang="el-GR" sz="1400" kern="150" dirty="0">
                          <a:solidFill>
                            <a:srgbClr val="FFFF00"/>
                          </a:solidFill>
                          <a:effectLst/>
                          <a:latin typeface="Times New Roman"/>
                          <a:ea typeface="SimSun"/>
                          <a:cs typeface="Mangal"/>
                        </a:rPr>
                        <a:t>ΟΜΑΔΑ Α</a:t>
                      </a:r>
                      <a:r>
                        <a:rPr lang="el-GR" sz="1400" b="1" i="1" u="sng" kern="150" dirty="0">
                          <a:solidFill>
                            <a:srgbClr val="FFFF00"/>
                          </a:solidFill>
                          <a:effectLst/>
                          <a:latin typeface="Times New Roman"/>
                          <a:ea typeface="SimSun"/>
                          <a:cs typeface="Mangal"/>
                        </a:rPr>
                        <a:t> </a:t>
                      </a:r>
                      <a:endParaRPr lang="el-GR" sz="1400" kern="150" dirty="0">
                        <a:solidFill>
                          <a:srgbClr val="FFFF00"/>
                        </a:solidFill>
                        <a:effectLst/>
                        <a:latin typeface="Times New Roman"/>
                        <a:ea typeface="SimSun"/>
                        <a:cs typeface="Mangal"/>
                      </a:endParaRPr>
                    </a:p>
                    <a:p>
                      <a:pPr algn="l">
                        <a:lnSpc>
                          <a:spcPct val="150000"/>
                        </a:lnSpc>
                        <a:spcAft>
                          <a:spcPts val="0"/>
                        </a:spcAft>
                        <a:tabLst>
                          <a:tab pos="857250" algn="l"/>
                        </a:tabLst>
                      </a:pPr>
                      <a:r>
                        <a:rPr lang="el-GR" sz="1400" kern="150" dirty="0">
                          <a:solidFill>
                            <a:srgbClr val="FFFF00"/>
                          </a:solidFill>
                          <a:effectLst/>
                          <a:latin typeface="Times New Roman"/>
                          <a:ea typeface="SimSun"/>
                          <a:cs typeface="Mangal"/>
                        </a:rPr>
                        <a:t>ΑΛΚΟΟΛ-ΚΑΠΝΙΣΜΑ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400" kern="150">
                          <a:solidFill>
                            <a:srgbClr val="FFFF00"/>
                          </a:solidFill>
                          <a:effectLst/>
                          <a:latin typeface="Times New Roman"/>
                          <a:ea typeface="SimSun"/>
                          <a:cs typeface="Mangal"/>
                        </a:rPr>
                        <a:t>ΟΜΑΔΑ Β </a:t>
                      </a:r>
                    </a:p>
                    <a:p>
                      <a:pPr algn="l">
                        <a:lnSpc>
                          <a:spcPct val="150000"/>
                        </a:lnSpc>
                        <a:spcAft>
                          <a:spcPts val="0"/>
                        </a:spcAft>
                        <a:tabLst>
                          <a:tab pos="857250" algn="l"/>
                        </a:tabLst>
                      </a:pPr>
                      <a:r>
                        <a:rPr lang="el-GR" sz="1400" kern="150">
                          <a:solidFill>
                            <a:srgbClr val="FFFF00"/>
                          </a:solidFill>
                          <a:effectLst/>
                          <a:latin typeface="Times New Roman"/>
                          <a:ea typeface="SimSun"/>
                          <a:cs typeface="Mangal"/>
                        </a:rPr>
                        <a:t>ΝΑΡΚΩΤΙΚΑ</a:t>
                      </a:r>
                    </a:p>
                    <a:p>
                      <a:pPr algn="l">
                        <a:lnSpc>
                          <a:spcPct val="150000"/>
                        </a:lnSpc>
                        <a:spcAft>
                          <a:spcPts val="0"/>
                        </a:spcAft>
                      </a:pPr>
                      <a:r>
                        <a:rPr lang="el-GR" sz="1400" kern="150">
                          <a:solidFill>
                            <a:srgbClr val="FFFF00"/>
                          </a:solidFill>
                          <a:effectLst/>
                          <a:latin typeface="Times New Roman"/>
                          <a:ea typeface="SimSun"/>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400" kern="150">
                          <a:solidFill>
                            <a:srgbClr val="FFFF00"/>
                          </a:solidFill>
                          <a:effectLst/>
                          <a:latin typeface="Times New Roman"/>
                          <a:ea typeface="SimSun"/>
                          <a:cs typeface="Mangal"/>
                        </a:rPr>
                        <a:t>ΟΜΑΔΑ Γ</a:t>
                      </a:r>
                    </a:p>
                    <a:p>
                      <a:pPr algn="l">
                        <a:lnSpc>
                          <a:spcPct val="150000"/>
                        </a:lnSpc>
                        <a:spcAft>
                          <a:spcPts val="0"/>
                        </a:spcAft>
                      </a:pPr>
                      <a:r>
                        <a:rPr lang="el-GR" sz="1400" kern="150">
                          <a:solidFill>
                            <a:srgbClr val="FFFF00"/>
                          </a:solidFill>
                          <a:effectLst/>
                          <a:latin typeface="Times New Roman"/>
                          <a:ea typeface="SimSun"/>
                          <a:cs typeface="Mangal"/>
                        </a:rPr>
                        <a:t>ΔΙΑΔΙΚΤΥΟ</a:t>
                      </a:r>
                    </a:p>
                    <a:p>
                      <a:pPr algn="l">
                        <a:lnSpc>
                          <a:spcPct val="150000"/>
                        </a:lnSpc>
                        <a:spcAft>
                          <a:spcPts val="0"/>
                        </a:spcAft>
                      </a:pPr>
                      <a:r>
                        <a:rPr lang="el-GR" sz="1400" kern="150">
                          <a:solidFill>
                            <a:srgbClr val="FFFF00"/>
                          </a:solidFill>
                          <a:effectLst/>
                          <a:latin typeface="Times New Roman"/>
                          <a:ea typeface="SimSun"/>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400" kern="150" dirty="0">
                          <a:solidFill>
                            <a:srgbClr val="FFFF00"/>
                          </a:solidFill>
                          <a:effectLst/>
                          <a:latin typeface="Times New Roman"/>
                          <a:ea typeface="SimSun"/>
                          <a:cs typeface="Mangal"/>
                        </a:rPr>
                        <a:t>ΟΜΑΔΑ Δ</a:t>
                      </a:r>
                    </a:p>
                    <a:p>
                      <a:pPr algn="l">
                        <a:lnSpc>
                          <a:spcPct val="150000"/>
                        </a:lnSpc>
                        <a:spcAft>
                          <a:spcPts val="0"/>
                        </a:spcAft>
                      </a:pPr>
                      <a:r>
                        <a:rPr lang="el-GR" sz="1400" kern="150" dirty="0">
                          <a:solidFill>
                            <a:srgbClr val="FFFF00"/>
                          </a:solidFill>
                          <a:effectLst/>
                          <a:latin typeface="Times New Roman"/>
                          <a:ea typeface="SimSun"/>
                          <a:cs typeface="Mangal"/>
                        </a:rPr>
                        <a:t>ΕΚΦΟΒΙΣΜΟΣ</a:t>
                      </a:r>
                    </a:p>
                    <a:p>
                      <a:pPr algn="l">
                        <a:lnSpc>
                          <a:spcPct val="150000"/>
                        </a:lnSpc>
                        <a:spcAft>
                          <a:spcPts val="0"/>
                        </a:spcAft>
                      </a:pPr>
                      <a:r>
                        <a:rPr lang="el-GR" sz="1400" kern="150" dirty="0">
                          <a:solidFill>
                            <a:srgbClr val="FFFF00"/>
                          </a:solidFill>
                          <a:effectLst/>
                          <a:latin typeface="Times New Roman"/>
                          <a:ea typeface="SimSun"/>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400" kern="150" dirty="0">
                          <a:solidFill>
                            <a:srgbClr val="FFFF00"/>
                          </a:solidFill>
                          <a:effectLst/>
                          <a:latin typeface="Times New Roman"/>
                          <a:ea typeface="SimSun"/>
                          <a:cs typeface="Mangal"/>
                        </a:rPr>
                        <a:t>ΟΜΑΔΑ Ε</a:t>
                      </a:r>
                    </a:p>
                    <a:p>
                      <a:pPr algn="l">
                        <a:lnSpc>
                          <a:spcPct val="150000"/>
                        </a:lnSpc>
                        <a:spcAft>
                          <a:spcPts val="0"/>
                        </a:spcAft>
                      </a:pPr>
                      <a:r>
                        <a:rPr lang="el-GR" sz="1400" kern="150" dirty="0">
                          <a:solidFill>
                            <a:srgbClr val="FFFF00"/>
                          </a:solidFill>
                          <a:effectLst/>
                          <a:latin typeface="Times New Roman"/>
                          <a:ea typeface="SimSun"/>
                          <a:cs typeface="Mangal"/>
                        </a:rPr>
                        <a:t>ΤΖΟΓΟΣ</a:t>
                      </a:r>
                    </a:p>
                    <a:p>
                      <a:pPr algn="l">
                        <a:lnSpc>
                          <a:spcPct val="150000"/>
                        </a:lnSpc>
                        <a:spcAft>
                          <a:spcPts val="0"/>
                        </a:spcAft>
                      </a:pPr>
                      <a:r>
                        <a:rPr lang="el-GR" sz="1400" kern="150" dirty="0">
                          <a:solidFill>
                            <a:srgbClr val="FFFF00"/>
                          </a:solidFill>
                          <a:effectLst/>
                          <a:latin typeface="Times New Roman"/>
                          <a:ea typeface="SimSun"/>
                          <a:cs typeface="Mang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7966">
                <a:tc>
                  <a:txBody>
                    <a:bodyPr/>
                    <a:lstStyle/>
                    <a:p>
                      <a:pPr algn="l">
                        <a:lnSpc>
                          <a:spcPct val="150000"/>
                        </a:lnSpc>
                        <a:spcAft>
                          <a:spcPts val="0"/>
                        </a:spcAft>
                      </a:pPr>
                      <a:r>
                        <a:rPr lang="el-GR" sz="1100" kern="150" dirty="0">
                          <a:effectLst/>
                          <a:latin typeface="Times New Roman"/>
                          <a:ea typeface="SimSun"/>
                          <a:cs typeface="Mangal"/>
                        </a:rPr>
                        <a:t>ΣΕΜΙΝΑ ΠΑΠΑΝΙΚΟΛΑΟΥ </a:t>
                      </a:r>
                    </a:p>
                    <a:p>
                      <a:pPr algn="l">
                        <a:lnSpc>
                          <a:spcPct val="150000"/>
                        </a:lnSpc>
                        <a:spcAft>
                          <a:spcPts val="0"/>
                        </a:spcAft>
                      </a:pPr>
                      <a:r>
                        <a:rPr lang="el-GR" sz="1100" kern="150" dirty="0">
                          <a:effectLst/>
                          <a:latin typeface="Times New Roman"/>
                          <a:ea typeface="SimSun"/>
                          <a:cs typeface="Mangal"/>
                        </a:rPr>
                        <a:t>ΔΗΜΗΤΡΑ ΜΕΛΙΣΣΑΡΗ</a:t>
                      </a:r>
                    </a:p>
                    <a:p>
                      <a:pPr algn="l">
                        <a:lnSpc>
                          <a:spcPct val="150000"/>
                        </a:lnSpc>
                        <a:spcAft>
                          <a:spcPts val="0"/>
                        </a:spcAft>
                      </a:pPr>
                      <a:r>
                        <a:rPr lang="el-GR" sz="1100" kern="150" dirty="0">
                          <a:effectLst/>
                          <a:latin typeface="Times New Roman"/>
                          <a:ea typeface="SimSun"/>
                          <a:cs typeface="Mangal"/>
                        </a:rPr>
                        <a:t>ΕΦΗ ΜΕΛΙΣΣΑΡΗ</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100" kern="150" dirty="0">
                          <a:effectLst/>
                          <a:latin typeface="Times New Roman"/>
                          <a:ea typeface="SimSun"/>
                          <a:cs typeface="Mangal"/>
                        </a:rPr>
                        <a:t>ΛΑΜΠΡΙΝΗ ΠΑΓΩΝΑ </a:t>
                      </a:r>
                    </a:p>
                    <a:p>
                      <a:pPr algn="l">
                        <a:lnSpc>
                          <a:spcPct val="150000"/>
                        </a:lnSpc>
                        <a:spcAft>
                          <a:spcPts val="0"/>
                        </a:spcAft>
                      </a:pPr>
                      <a:r>
                        <a:rPr lang="el-GR" sz="1100" kern="150" dirty="0">
                          <a:effectLst/>
                          <a:latin typeface="Times New Roman"/>
                          <a:ea typeface="SimSun"/>
                          <a:cs typeface="Mangal"/>
                        </a:rPr>
                        <a:t>ΜΑΡΙΑ ΡΕΤΕΛΑ </a:t>
                      </a:r>
                    </a:p>
                    <a:p>
                      <a:pPr algn="l">
                        <a:lnSpc>
                          <a:spcPct val="150000"/>
                        </a:lnSpc>
                        <a:spcAft>
                          <a:spcPts val="0"/>
                        </a:spcAft>
                      </a:pPr>
                      <a:r>
                        <a:rPr lang="el-GR" sz="1100" kern="150" dirty="0">
                          <a:effectLst/>
                          <a:latin typeface="Times New Roman"/>
                          <a:ea typeface="SimSun"/>
                          <a:cs typeface="Mangal"/>
                        </a:rPr>
                        <a:t>ΠΑΝΑΓΙΩΤΗΣ ΠΕΛΩΝΗΣ </a:t>
                      </a:r>
                    </a:p>
                    <a:p>
                      <a:pPr algn="l">
                        <a:lnSpc>
                          <a:spcPct val="150000"/>
                        </a:lnSpc>
                        <a:spcAft>
                          <a:spcPts val="0"/>
                        </a:spcAft>
                      </a:pPr>
                      <a:r>
                        <a:rPr lang="el-GR" sz="1100" kern="150" dirty="0">
                          <a:effectLst/>
                          <a:latin typeface="Times New Roman"/>
                          <a:ea typeface="SimSun"/>
                          <a:cs typeface="Mangal"/>
                        </a:rPr>
                        <a:t>ΧΡΗΣΤΟΣ ΚΩΝΣΤΑΝΤΙΝΟΥ</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100" kern="150" dirty="0">
                          <a:effectLst/>
                          <a:latin typeface="Times New Roman"/>
                          <a:ea typeface="SimSun"/>
                          <a:cs typeface="Mangal"/>
                        </a:rPr>
                        <a:t>ΓΙΩΡΓΟΣ ΚΩΝΣΤΑΣ </a:t>
                      </a:r>
                    </a:p>
                    <a:p>
                      <a:pPr algn="l">
                        <a:lnSpc>
                          <a:spcPct val="150000"/>
                        </a:lnSpc>
                        <a:spcAft>
                          <a:spcPts val="0"/>
                        </a:spcAft>
                      </a:pPr>
                      <a:r>
                        <a:rPr lang="el-GR" sz="1100" kern="150" dirty="0">
                          <a:effectLst/>
                          <a:latin typeface="Times New Roman"/>
                          <a:ea typeface="SimSun"/>
                          <a:cs typeface="Mangal"/>
                        </a:rPr>
                        <a:t>ΣΩΤΗΡΗΣ ΠΕΛΩΝΗΣ </a:t>
                      </a:r>
                    </a:p>
                    <a:p>
                      <a:pPr algn="l">
                        <a:lnSpc>
                          <a:spcPct val="150000"/>
                        </a:lnSpc>
                        <a:spcAft>
                          <a:spcPts val="0"/>
                        </a:spcAft>
                      </a:pPr>
                      <a:r>
                        <a:rPr lang="el-GR" sz="1100" kern="150" dirty="0">
                          <a:effectLst/>
                          <a:latin typeface="Times New Roman"/>
                          <a:ea typeface="SimSun"/>
                          <a:cs typeface="Mangal"/>
                        </a:rPr>
                        <a:t>ΣΩΤΗΡΗΣ ΤΖΑΒΕΛΑΣ </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100" kern="150" dirty="0">
                          <a:effectLst/>
                          <a:latin typeface="Times New Roman"/>
                          <a:ea typeface="SimSun"/>
                          <a:cs typeface="Mangal"/>
                        </a:rPr>
                        <a:t>ΣΤΑΜΑΤΙΑ ΛΑΖΑΡΟΥ </a:t>
                      </a:r>
                    </a:p>
                    <a:p>
                      <a:pPr algn="l">
                        <a:lnSpc>
                          <a:spcPct val="150000"/>
                        </a:lnSpc>
                        <a:spcAft>
                          <a:spcPts val="0"/>
                        </a:spcAft>
                      </a:pPr>
                      <a:r>
                        <a:rPr lang="el-GR" sz="1100" kern="150" dirty="0">
                          <a:effectLst/>
                          <a:latin typeface="Times New Roman"/>
                          <a:ea typeface="SimSun"/>
                          <a:cs typeface="Mangal"/>
                        </a:rPr>
                        <a:t>ΧΑΡΗΣ ΚΡΕΜΜΥΔΑΣ </a:t>
                      </a:r>
                    </a:p>
                    <a:p>
                      <a:pPr algn="l">
                        <a:lnSpc>
                          <a:spcPct val="150000"/>
                        </a:lnSpc>
                        <a:spcAft>
                          <a:spcPts val="0"/>
                        </a:spcAft>
                      </a:pPr>
                      <a:r>
                        <a:rPr lang="el-GR" sz="1100" kern="150" dirty="0">
                          <a:effectLst/>
                          <a:latin typeface="Times New Roman"/>
                          <a:ea typeface="SimSun"/>
                          <a:cs typeface="Mangal"/>
                        </a:rPr>
                        <a:t>ΠΑΡΗΣ ΛΑΜΠΡΟΥ</a:t>
                      </a:r>
                      <a:r>
                        <a:rPr lang="el-GR" sz="1100" kern="0" dirty="0">
                          <a:effectLst/>
                          <a:latin typeface="Calibri"/>
                          <a:ea typeface="Calibri"/>
                          <a:cs typeface="Times New Roman"/>
                        </a:rPr>
                        <a:t> </a:t>
                      </a:r>
                      <a:endParaRPr lang="el-GR" sz="1100" kern="150" dirty="0">
                        <a:effectLst/>
                        <a:latin typeface="Times New Roman"/>
                        <a:ea typeface="SimSun"/>
                        <a:cs typeface="Mangal"/>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1100" kern="150" dirty="0">
                          <a:effectLst/>
                          <a:latin typeface="Times New Roman"/>
                          <a:ea typeface="SimSun"/>
                          <a:cs typeface="Mangal"/>
                        </a:rPr>
                        <a:t>ΚΩΝΣΤΑΝΤΙΝΑ ΜΑΚΡΗ </a:t>
                      </a:r>
                    </a:p>
                    <a:p>
                      <a:pPr algn="l">
                        <a:lnSpc>
                          <a:spcPct val="150000"/>
                        </a:lnSpc>
                        <a:spcAft>
                          <a:spcPts val="0"/>
                        </a:spcAft>
                      </a:pPr>
                      <a:r>
                        <a:rPr lang="el-GR" sz="1100" kern="150" dirty="0">
                          <a:effectLst/>
                          <a:latin typeface="Times New Roman"/>
                          <a:ea typeface="SimSun"/>
                          <a:cs typeface="Mangal"/>
                        </a:rPr>
                        <a:t>ΕΥΓΕΝΙΑ ΤΖΑΝΓΚΟ </a:t>
                      </a:r>
                    </a:p>
                    <a:p>
                      <a:pPr algn="l">
                        <a:lnSpc>
                          <a:spcPct val="150000"/>
                        </a:lnSpc>
                        <a:spcAft>
                          <a:spcPts val="0"/>
                        </a:spcAft>
                      </a:pPr>
                      <a:r>
                        <a:rPr lang="el-GR" sz="1100" kern="150" dirty="0">
                          <a:effectLst/>
                          <a:latin typeface="Times New Roman"/>
                          <a:ea typeface="SimSun"/>
                          <a:cs typeface="Mangal"/>
                        </a:rPr>
                        <a:t>ΝΑΝΤΙΑ ΡΑΧΟΥΤΗ </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2174830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909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499"/>
                                          </p:stCondLst>
                                        </p:cTn>
                                        <p:tgtEl>
                                          <p:spTgt spid="72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utoUpdateAnimBg="0"/>
      <p:bldP spid="7271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fontAlgn="auto">
              <a:spcAft>
                <a:spcPts val="0"/>
              </a:spcAft>
              <a:defRPr/>
            </a:pPr>
            <a:r>
              <a:rPr lang="el-GR" sz="4000"/>
              <a:t>ΑΙΤΙΑ ΕΘΙΣΜΟΥ ΣΤΟ ΑΛΚΟΟΛ</a:t>
            </a:r>
          </a:p>
        </p:txBody>
      </p:sp>
      <p:sp>
        <p:nvSpPr>
          <p:cNvPr id="175107" name="Rectangle 3"/>
          <p:cNvSpPr>
            <a:spLocks noGrp="1" noChangeArrowheads="1"/>
          </p:cNvSpPr>
          <p:nvPr>
            <p:ph idx="1"/>
          </p:nvPr>
        </p:nvSpPr>
        <p:spPr/>
        <p:txBody>
          <a:bodyPr/>
          <a:lstStyle/>
          <a:p>
            <a:pPr>
              <a:lnSpc>
                <a:spcPct val="90000"/>
              </a:lnSpc>
            </a:pPr>
            <a:r>
              <a:rPr lang="el-GR" dirty="0" smtClean="0"/>
              <a:t>Ψυχολογικοί παράγοντες</a:t>
            </a:r>
          </a:p>
          <a:p>
            <a:pPr>
              <a:lnSpc>
                <a:spcPct val="90000"/>
              </a:lnSpc>
            </a:pPr>
            <a:r>
              <a:rPr lang="el-GR" dirty="0" smtClean="0"/>
              <a:t>Γιατί έχουν υποστεί κακοποίηση από το οικογενειακό τους περιβάλλον</a:t>
            </a:r>
          </a:p>
          <a:p>
            <a:pPr>
              <a:lnSpc>
                <a:spcPct val="90000"/>
              </a:lnSpc>
            </a:pPr>
            <a:r>
              <a:rPr lang="el-GR" dirty="0" smtClean="0"/>
              <a:t>Γιατί έχουν πολύ χαμηλή αυτοεκτίμηση και αυτοπεποίθηση</a:t>
            </a:r>
          </a:p>
          <a:p>
            <a:pPr>
              <a:lnSpc>
                <a:spcPct val="90000"/>
              </a:lnSpc>
            </a:pPr>
            <a:r>
              <a:rPr lang="el-GR" dirty="0" smtClean="0"/>
              <a:t>Γιατί έχουν βιώσει απόρριψη από την οικογένειά τους</a:t>
            </a:r>
          </a:p>
          <a:p>
            <a:pPr>
              <a:lnSpc>
                <a:spcPct val="90000"/>
              </a:lnSpc>
            </a:pPr>
            <a:r>
              <a:rPr lang="el-GR" dirty="0" smtClean="0"/>
              <a:t>Γιατί πάσχουν από </a:t>
            </a:r>
            <a:r>
              <a:rPr lang="el-GR" dirty="0" err="1" smtClean="0"/>
              <a:t>μετατραυματικό</a:t>
            </a:r>
            <a:r>
              <a:rPr lang="el-GR" dirty="0" smtClean="0"/>
              <a:t> στρες (PTSD) λόγω βίωσης σοβαρών τραυματικών γεγονότων</a:t>
            </a:r>
          </a:p>
          <a:p>
            <a:pPr>
              <a:lnSpc>
                <a:spcPct val="90000"/>
              </a:lnSpc>
            </a:pPr>
            <a:endParaRPr lang="el-GR" dirty="0" smtClean="0"/>
          </a:p>
        </p:txBody>
      </p:sp>
      <p:sp>
        <p:nvSpPr>
          <p:cNvPr id="4" name="Θέση αριθμού διαφάνειας 5"/>
          <p:cNvSpPr>
            <a:spLocks noGrp="1"/>
          </p:cNvSpPr>
          <p:nvPr>
            <p:ph type="sldNum" sz="quarter" idx="12"/>
          </p:nvPr>
        </p:nvSpPr>
        <p:spPr/>
        <p:txBody>
          <a:bodyPr/>
          <a:lstStyle/>
          <a:p>
            <a:pPr>
              <a:defRPr/>
            </a:pPr>
            <a:fld id="{827F9874-F4D4-458D-B5B3-C57521B286F6}" type="slidenum">
              <a:rPr lang="el-GR"/>
              <a:pPr>
                <a:defRPr/>
              </a:pPr>
              <a:t>30</a:t>
            </a:fld>
            <a:endParaRPr lang="el-GR"/>
          </a:p>
        </p:txBody>
      </p:sp>
    </p:spTree>
    <p:extLst>
      <p:ext uri="{BB962C8B-B14F-4D97-AF65-F5344CB8AC3E}">
        <p14:creationId xmlns:p14="http://schemas.microsoft.com/office/powerpoint/2010/main" val="611330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blinds(horizontal)">
                                      <p:cBhvr>
                                        <p:cTn id="7" dur="500"/>
                                        <p:tgtEl>
                                          <p:spTgt spid="175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5107">
                                            <p:txEl>
                                              <p:pRg st="0" end="0"/>
                                            </p:txEl>
                                          </p:spTgt>
                                        </p:tgtEl>
                                        <p:attrNameLst>
                                          <p:attrName>style.visibility</p:attrName>
                                        </p:attrNameLst>
                                      </p:cBhvr>
                                      <p:to>
                                        <p:strVal val="visible"/>
                                      </p:to>
                                    </p:set>
                                    <p:animEffect transition="in" filter="strips(downLeft)">
                                      <p:cBhvr>
                                        <p:cTn id="12" dur="500"/>
                                        <p:tgtEl>
                                          <p:spTgt spid="175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75107">
                                            <p:txEl>
                                              <p:pRg st="1" end="1"/>
                                            </p:txEl>
                                          </p:spTgt>
                                        </p:tgtEl>
                                        <p:attrNameLst>
                                          <p:attrName>style.visibility</p:attrName>
                                        </p:attrNameLst>
                                      </p:cBhvr>
                                      <p:to>
                                        <p:strVal val="visible"/>
                                      </p:to>
                                    </p:set>
                                    <p:animEffect transition="in" filter="strips(downLeft)">
                                      <p:cBhvr>
                                        <p:cTn id="17" dur="500"/>
                                        <p:tgtEl>
                                          <p:spTgt spid="1751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75107">
                                            <p:txEl>
                                              <p:pRg st="2" end="2"/>
                                            </p:txEl>
                                          </p:spTgt>
                                        </p:tgtEl>
                                        <p:attrNameLst>
                                          <p:attrName>style.visibility</p:attrName>
                                        </p:attrNameLst>
                                      </p:cBhvr>
                                      <p:to>
                                        <p:strVal val="visible"/>
                                      </p:to>
                                    </p:set>
                                    <p:animEffect transition="in" filter="strips(downLeft)">
                                      <p:cBhvr>
                                        <p:cTn id="22" dur="500"/>
                                        <p:tgtEl>
                                          <p:spTgt spid="1751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75107">
                                            <p:txEl>
                                              <p:pRg st="3" end="3"/>
                                            </p:txEl>
                                          </p:spTgt>
                                        </p:tgtEl>
                                        <p:attrNameLst>
                                          <p:attrName>style.visibility</p:attrName>
                                        </p:attrNameLst>
                                      </p:cBhvr>
                                      <p:to>
                                        <p:strVal val="visible"/>
                                      </p:to>
                                    </p:set>
                                    <p:animEffect transition="in" filter="strips(downLeft)">
                                      <p:cBhvr>
                                        <p:cTn id="27" dur="500"/>
                                        <p:tgtEl>
                                          <p:spTgt spid="17510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75107">
                                            <p:txEl>
                                              <p:pRg st="4" end="4"/>
                                            </p:txEl>
                                          </p:spTgt>
                                        </p:tgtEl>
                                        <p:attrNameLst>
                                          <p:attrName>style.visibility</p:attrName>
                                        </p:attrNameLst>
                                      </p:cBhvr>
                                      <p:to>
                                        <p:strVal val="visible"/>
                                      </p:to>
                                    </p:set>
                                    <p:animEffect transition="in" filter="strips(downLeft)">
                                      <p:cBhvr>
                                        <p:cTn id="32" dur="500"/>
                                        <p:tgtEl>
                                          <p:spTgt spid="175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315E1AE3-F68C-4E59-B07D-282CF3C6B5E1}" type="slidenum">
              <a:rPr lang="el-GR"/>
              <a:pPr>
                <a:defRPr/>
              </a:pPr>
              <a:t>31</a:t>
            </a:fld>
            <a:endParaRPr lang="el-GR"/>
          </a:p>
        </p:txBody>
      </p:sp>
      <p:sp>
        <p:nvSpPr>
          <p:cNvPr id="2" name="1 - Τίτλος"/>
          <p:cNvSpPr>
            <a:spLocks noGrp="1"/>
          </p:cNvSpPr>
          <p:nvPr>
            <p:ph type="title" idx="4294967295"/>
          </p:nvPr>
        </p:nvSpPr>
        <p:spPr>
          <a:xfrm>
            <a:off x="0" y="277813"/>
            <a:ext cx="8229600" cy="1143000"/>
          </a:xfrm>
        </p:spPr>
        <p:txBody>
          <a:bodyPr>
            <a:normAutofit fontScale="90000"/>
          </a:bodyPr>
          <a:lstStyle/>
          <a:p>
            <a:pPr fontAlgn="auto">
              <a:spcAft>
                <a:spcPts val="0"/>
              </a:spcAft>
              <a:defRPr/>
            </a:pPr>
            <a:r>
              <a:rPr lang="el-GR" sz="4000" u="sng"/>
              <a:t>Γενετικοί παράγοντες</a:t>
            </a:r>
            <a:r>
              <a:rPr lang="el-GR" sz="4000"/>
              <a:t/>
            </a:r>
            <a:br>
              <a:rPr lang="el-GR" sz="4000"/>
            </a:br>
            <a:endParaRPr lang="el-GR" sz="4000"/>
          </a:p>
        </p:txBody>
      </p:sp>
      <p:sp>
        <p:nvSpPr>
          <p:cNvPr id="3" name="2 - Θέση περιεχομένου"/>
          <p:cNvSpPr>
            <a:spLocks noGrp="1"/>
          </p:cNvSpPr>
          <p:nvPr>
            <p:ph idx="4294967295"/>
          </p:nvPr>
        </p:nvSpPr>
        <p:spPr>
          <a:xfrm>
            <a:off x="0" y="1600200"/>
            <a:ext cx="8229600" cy="4530725"/>
          </a:xfrm>
        </p:spPr>
        <p:txBody>
          <a:bodyPr>
            <a:normAutofit lnSpcReduction="10000"/>
          </a:bodyPr>
          <a:lstStyle/>
          <a:p>
            <a:pPr fontAlgn="auto">
              <a:lnSpc>
                <a:spcPct val="80000"/>
              </a:lnSpc>
              <a:spcAft>
                <a:spcPts val="0"/>
              </a:spcAft>
              <a:buClr>
                <a:schemeClr val="tx1">
                  <a:shade val="95000"/>
                </a:schemeClr>
              </a:buClr>
              <a:buFont typeface="Wingdings 2"/>
              <a:buChar char=""/>
              <a:defRPr/>
            </a:pPr>
            <a:r>
              <a:rPr lang="el-GR" sz="2600"/>
              <a:t>Ένας από τους πιο σημαντικούς παράγοντες κατανάλωσης αλκοόλ στους εφήβους, είναι το οικογενειακό ιστορικό αλκοολισμού. Μελέτες σε όλο τον κόσμο, εστιάζουν στη δομή της οικογένειας και στην κληρονομική προδιάθεση του αλκοολισμού από τη μια γενιά στην επόμενη. </a:t>
            </a:r>
          </a:p>
          <a:p>
            <a:pPr fontAlgn="auto">
              <a:lnSpc>
                <a:spcPct val="80000"/>
              </a:lnSpc>
              <a:spcAft>
                <a:spcPts val="0"/>
              </a:spcAft>
              <a:buClr>
                <a:schemeClr val="tx1">
                  <a:shade val="95000"/>
                </a:schemeClr>
              </a:buClr>
              <a:buFont typeface="Wingdings 2"/>
              <a:buChar char=""/>
              <a:defRPr/>
            </a:pPr>
            <a:r>
              <a:rPr lang="el-GR" sz="2600"/>
              <a:t>Παιδιά αλκοολικών γονέων έχουν 4 φορές περισσότερο πιθανότητα, σε σχέση με άλλα παιδιά, να γίνουν και τα ίδια αλκοολικά. </a:t>
            </a:r>
          </a:p>
          <a:p>
            <a:pPr fontAlgn="auto">
              <a:lnSpc>
                <a:spcPct val="80000"/>
              </a:lnSpc>
              <a:spcAft>
                <a:spcPts val="0"/>
              </a:spcAft>
              <a:buClr>
                <a:schemeClr val="tx1">
                  <a:shade val="95000"/>
                </a:schemeClr>
              </a:buClr>
              <a:buFont typeface="Wingdings 2"/>
              <a:buChar char=""/>
              <a:defRPr/>
            </a:pPr>
            <a:r>
              <a:rPr lang="el-GR" sz="2600"/>
              <a:t>Σ’ αυτό το συμπέρασμα δεν συνηγορεί μόνο το γονεϊκό πρότυπο μίμησης, αλλά και ο ρόλος των γονιδίων που έχουν κληρονομήσει από τους γονείς τους. </a:t>
            </a:r>
          </a:p>
          <a:p>
            <a:pPr fontAlgn="auto">
              <a:lnSpc>
                <a:spcPct val="80000"/>
              </a:lnSpc>
              <a:spcAft>
                <a:spcPts val="0"/>
              </a:spcAft>
              <a:buClr>
                <a:schemeClr val="tx1">
                  <a:shade val="95000"/>
                </a:schemeClr>
              </a:buClr>
              <a:buFont typeface="Wingdings 2"/>
              <a:buChar char=""/>
              <a:defRPr/>
            </a:pPr>
            <a:r>
              <a:rPr lang="el-GR" sz="2600"/>
              <a:t>Φαίνεται πως παιδιά αλκοολικών, κληρονομούν την ικανότητα του σώματος να παράγει ένα ένζυμο του ήπατος που βοηθάει στο μεταβολισμό του αλκοόλ.. </a:t>
            </a:r>
          </a:p>
        </p:txBody>
      </p:sp>
    </p:spTree>
    <p:extLst>
      <p:ext uri="{BB962C8B-B14F-4D97-AF65-F5344CB8AC3E}">
        <p14:creationId xmlns:p14="http://schemas.microsoft.com/office/powerpoint/2010/main" val="2971582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83EA9155-08F9-45A6-973C-08A18BBC6999}" type="slidenum">
              <a:rPr lang="el-GR"/>
              <a:pPr>
                <a:defRPr/>
              </a:pPr>
              <a:t>32</a:t>
            </a:fld>
            <a:endParaRPr lang="el-GR"/>
          </a:p>
        </p:txBody>
      </p:sp>
      <p:sp>
        <p:nvSpPr>
          <p:cNvPr id="2" name="1 - Τίτλος"/>
          <p:cNvSpPr>
            <a:spLocks noGrp="1"/>
          </p:cNvSpPr>
          <p:nvPr>
            <p:ph type="title" idx="4294967295"/>
          </p:nvPr>
        </p:nvSpPr>
        <p:spPr>
          <a:xfrm>
            <a:off x="0" y="277813"/>
            <a:ext cx="8229600" cy="1143000"/>
          </a:xfrm>
        </p:spPr>
        <p:txBody>
          <a:bodyPr>
            <a:normAutofit fontScale="90000"/>
          </a:bodyPr>
          <a:lstStyle/>
          <a:p>
            <a:pPr fontAlgn="auto">
              <a:spcAft>
                <a:spcPts val="0"/>
              </a:spcAft>
              <a:defRPr/>
            </a:pPr>
            <a:r>
              <a:rPr lang="el-GR" sz="3900" u="sng"/>
              <a:t>Ψυχολογικοί παράγοντες</a:t>
            </a:r>
            <a:r>
              <a:rPr lang="el-GR" sz="3900"/>
              <a:t/>
            </a:r>
            <a:br>
              <a:rPr lang="el-GR" sz="3900"/>
            </a:br>
            <a:endParaRPr lang="el-GR" sz="3900"/>
          </a:p>
        </p:txBody>
      </p:sp>
      <p:sp>
        <p:nvSpPr>
          <p:cNvPr id="3" name="2 - Θέση περιεχομένου"/>
          <p:cNvSpPr>
            <a:spLocks noGrp="1"/>
          </p:cNvSpPr>
          <p:nvPr>
            <p:ph idx="4294967295"/>
          </p:nvPr>
        </p:nvSpPr>
        <p:spPr>
          <a:xfrm>
            <a:off x="0" y="1600200"/>
            <a:ext cx="8229600" cy="4530725"/>
          </a:xfrm>
        </p:spPr>
        <p:txBody>
          <a:bodyPr/>
          <a:lstStyle/>
          <a:p>
            <a:pPr>
              <a:lnSpc>
                <a:spcPct val="80000"/>
              </a:lnSpc>
            </a:pPr>
            <a:r>
              <a:rPr lang="el-GR" sz="2700" smtClean="0"/>
              <a:t>Παιδιά που έχουν υποστεί σωματική ή σεξουαλική κακοποίηση, έχουν πολύ μεγαλύτερες πιθανότητες να ξεκινήσουν τη χρήση αλκοόλ και άλλων ουσιών σε μικρή ηλικία, σε σχέση με παιδιά που δεν έχουν κακοποιηθεί. </a:t>
            </a:r>
          </a:p>
          <a:p>
            <a:pPr>
              <a:lnSpc>
                <a:spcPct val="80000"/>
              </a:lnSpc>
            </a:pPr>
            <a:r>
              <a:rPr lang="el-GR" sz="2700" smtClean="0"/>
              <a:t>Παιδιά που έχουν βιώσει τραυματικές εμπειρίες στην παιδική τους ηλικία, που παραμελούνται, που εισπράττουν απόρριψη, που έχουν σοβαρά προβλήματα στη σχέση τους με τους γονείς τους και που εξαιτίας αυτής της σχέσης τους χτίζουν κακή εικόνα για τον εαυτό τους και έχουν χαμηλή αυτοεκτίμηση, βρίσκονται σε ομάδα υψηλού κινδύνου για εξάρτηση από το αλκοόλ. </a:t>
            </a:r>
          </a:p>
        </p:txBody>
      </p:sp>
    </p:spTree>
    <p:extLst>
      <p:ext uri="{BB962C8B-B14F-4D97-AF65-F5344CB8AC3E}">
        <p14:creationId xmlns:p14="http://schemas.microsoft.com/office/powerpoint/2010/main" val="943662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AF8317E9-082E-4B03-91C9-9F9940199365}" type="slidenum">
              <a:rPr lang="el-GR"/>
              <a:pPr>
                <a:defRPr/>
              </a:pPr>
              <a:t>33</a:t>
            </a:fld>
            <a:endParaRPr lang="el-GR"/>
          </a:p>
        </p:txBody>
      </p:sp>
      <p:sp>
        <p:nvSpPr>
          <p:cNvPr id="3" name="2 - Θέση περιεχομένου"/>
          <p:cNvSpPr>
            <a:spLocks noGrp="1"/>
          </p:cNvSpPr>
          <p:nvPr>
            <p:ph idx="4294967295"/>
          </p:nvPr>
        </p:nvSpPr>
        <p:spPr>
          <a:xfrm>
            <a:off x="0" y="1600200"/>
            <a:ext cx="8229600" cy="4530725"/>
          </a:xfrm>
        </p:spPr>
        <p:txBody>
          <a:bodyPr>
            <a:normAutofit lnSpcReduction="10000"/>
          </a:bodyPr>
          <a:lstStyle/>
          <a:p>
            <a:pPr fontAlgn="auto">
              <a:lnSpc>
                <a:spcPct val="90000"/>
              </a:lnSpc>
              <a:spcAft>
                <a:spcPts val="0"/>
              </a:spcAft>
              <a:buClr>
                <a:schemeClr val="tx1">
                  <a:shade val="95000"/>
                </a:schemeClr>
              </a:buClr>
              <a:buFont typeface="Wingdings" pitchFamily="2" charset="2"/>
              <a:buNone/>
              <a:defRPr/>
            </a:pPr>
            <a:r>
              <a:rPr lang="el-GR" sz="2400" b="1" dirty="0">
                <a:solidFill>
                  <a:srgbClr val="33CC33"/>
                </a:solidFill>
              </a:rPr>
              <a:t> </a:t>
            </a:r>
            <a:r>
              <a:rPr lang="el-GR" sz="2400" b="1" dirty="0">
                <a:solidFill>
                  <a:srgbClr val="FF0000"/>
                </a:solidFill>
              </a:rPr>
              <a:t>Μύθοι του αλκοόλ (και οι αλήθειες του)</a:t>
            </a:r>
            <a:endParaRPr lang="el-GR" sz="2400" dirty="0">
              <a:solidFill>
                <a:srgbClr val="FF0000"/>
              </a:solidFill>
            </a:endParaRPr>
          </a:p>
          <a:p>
            <a:pPr fontAlgn="auto">
              <a:lnSpc>
                <a:spcPct val="90000"/>
              </a:lnSpc>
              <a:spcAft>
                <a:spcPts val="0"/>
              </a:spcAft>
              <a:buClr>
                <a:schemeClr val="tx1">
                  <a:shade val="95000"/>
                </a:schemeClr>
              </a:buClr>
              <a:buFont typeface="Wingdings 2"/>
              <a:buChar char=""/>
              <a:defRPr/>
            </a:pPr>
            <a:r>
              <a:rPr lang="el-GR" sz="2400" dirty="0"/>
              <a:t>Το αλκοόλ είναι άρρηκτα συνδεδεμένο με τη διασκέδαση και έτσι, συνεχίζει να καταναλώνεται συχνά και σε μεγάλες ποσότητες. Κάποια πράγματα που έχουμε όμως στο μυαλό μας δεν ανταποκρίνονται στην πραγματικότητα. Ας δούμε λοιπόν ποια είναι η αλήθεια.</a:t>
            </a:r>
          </a:p>
          <a:p>
            <a:pPr fontAlgn="auto">
              <a:lnSpc>
                <a:spcPct val="90000"/>
              </a:lnSpc>
              <a:spcAft>
                <a:spcPts val="0"/>
              </a:spcAft>
              <a:buClr>
                <a:schemeClr val="tx1">
                  <a:shade val="95000"/>
                </a:schemeClr>
              </a:buClr>
              <a:buFont typeface="Wingdings" pitchFamily="2" charset="2"/>
              <a:buNone/>
              <a:defRPr/>
            </a:pPr>
            <a:endParaRPr lang="el-GR" sz="2400" dirty="0"/>
          </a:p>
          <a:p>
            <a:pPr fontAlgn="auto">
              <a:lnSpc>
                <a:spcPct val="90000"/>
              </a:lnSpc>
              <a:spcAft>
                <a:spcPts val="0"/>
              </a:spcAft>
              <a:buClr>
                <a:schemeClr val="tx1">
                  <a:shade val="95000"/>
                </a:schemeClr>
              </a:buClr>
              <a:buFont typeface="Wingdings" pitchFamily="2" charset="2"/>
              <a:buNone/>
              <a:defRPr/>
            </a:pPr>
            <a:r>
              <a:rPr lang="el-GR" sz="2400" b="1" dirty="0">
                <a:solidFill>
                  <a:srgbClr val="FF0000"/>
                </a:solidFill>
              </a:rPr>
              <a:t>Μύθος: Όλοι πίνουν…</a:t>
            </a:r>
            <a:endParaRPr lang="el-GR" sz="2400" dirty="0">
              <a:solidFill>
                <a:srgbClr val="FF0000"/>
              </a:solidFill>
            </a:endParaRPr>
          </a:p>
          <a:p>
            <a:pPr fontAlgn="auto">
              <a:lnSpc>
                <a:spcPct val="90000"/>
              </a:lnSpc>
              <a:spcAft>
                <a:spcPts val="0"/>
              </a:spcAft>
              <a:buClr>
                <a:schemeClr val="tx1">
                  <a:shade val="95000"/>
                </a:schemeClr>
              </a:buClr>
              <a:buFont typeface="Wingdings 2"/>
              <a:buChar char=""/>
              <a:defRPr/>
            </a:pPr>
            <a:r>
              <a:rPr lang="el-GR" sz="2400" b="1" dirty="0"/>
              <a:t>Η αλήθεια:</a:t>
            </a:r>
            <a:r>
              <a:rPr lang="el-GR" sz="2400" dirty="0"/>
              <a:t> Κάτι τέτοιο δεν ισχύει. Μπορεί ένα πολύ μεγάλο ποσοστό των ανθρώπων του πλανήτη να καταναλώνει συστηματικά αλκοόλ, αλλά πάντα υπάρχει κι ένα αρκετά μεγάλο ποσοστό ανθρώπων που μένουν μακριά απ’ αυτό.</a:t>
            </a:r>
          </a:p>
          <a:p>
            <a:pPr fontAlgn="auto">
              <a:lnSpc>
                <a:spcPct val="90000"/>
              </a:lnSpc>
              <a:spcAft>
                <a:spcPts val="0"/>
              </a:spcAft>
              <a:buClr>
                <a:schemeClr val="tx1">
                  <a:shade val="95000"/>
                </a:schemeClr>
              </a:buClr>
              <a:buFont typeface="Wingdings" pitchFamily="2" charset="2"/>
              <a:buNone/>
              <a:defRPr/>
            </a:pPr>
            <a:r>
              <a:rPr lang="el-GR" sz="2400" dirty="0"/>
              <a:t> </a:t>
            </a:r>
          </a:p>
          <a:p>
            <a:pPr fontAlgn="auto">
              <a:lnSpc>
                <a:spcPct val="90000"/>
              </a:lnSpc>
              <a:spcAft>
                <a:spcPts val="0"/>
              </a:spcAft>
              <a:buClr>
                <a:schemeClr val="tx1">
                  <a:shade val="95000"/>
                </a:schemeClr>
              </a:buClr>
              <a:buFont typeface="Wingdings 2"/>
              <a:buChar char=""/>
              <a:defRPr/>
            </a:pPr>
            <a:endParaRPr lang="el-GR" sz="2400" dirty="0"/>
          </a:p>
        </p:txBody>
      </p:sp>
      <p:sp>
        <p:nvSpPr>
          <p:cNvPr id="126979" name="Rectangle 3"/>
          <p:cNvSpPr>
            <a:spLocks noChangeArrowheads="1"/>
          </p:cNvSpPr>
          <p:nvPr/>
        </p:nvSpPr>
        <p:spPr bwMode="auto">
          <a:xfrm>
            <a:off x="3203575" y="188913"/>
            <a:ext cx="16521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Αλκοόλ</a:t>
            </a:r>
          </a:p>
        </p:txBody>
      </p:sp>
    </p:spTree>
    <p:extLst>
      <p:ext uri="{BB962C8B-B14F-4D97-AF65-F5344CB8AC3E}">
        <p14:creationId xmlns:p14="http://schemas.microsoft.com/office/powerpoint/2010/main" val="729389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fade">
                                      <p:cBhvr>
                                        <p:cTn id="7" dur="770" decel="100000"/>
                                        <p:tgtEl>
                                          <p:spTgt spid="126979"/>
                                        </p:tgtEl>
                                      </p:cBhvr>
                                    </p:animEffect>
                                    <p:animScale>
                                      <p:cBhvr>
                                        <p:cTn id="8" dur="770" decel="100000"/>
                                        <p:tgtEl>
                                          <p:spTgt spid="126979"/>
                                        </p:tgtEl>
                                      </p:cBhvr>
                                      <p:from x="10000" y="10000"/>
                                      <p:to x="200000" y="450000"/>
                                    </p:animScale>
                                    <p:animScale>
                                      <p:cBhvr>
                                        <p:cTn id="9" dur="1230" accel="100000" fill="hold">
                                          <p:stCondLst>
                                            <p:cond delay="770"/>
                                          </p:stCondLst>
                                        </p:cTn>
                                        <p:tgtEl>
                                          <p:spTgt spid="126979"/>
                                        </p:tgtEl>
                                      </p:cBhvr>
                                      <p:from x="200000" y="450000"/>
                                      <p:to x="100000" y="100000"/>
                                    </p:animScale>
                                    <p:set>
                                      <p:cBhvr>
                                        <p:cTn id="10" dur="770" fill="hold"/>
                                        <p:tgtEl>
                                          <p:spTgt spid="126979"/>
                                        </p:tgtEl>
                                        <p:attrNameLst>
                                          <p:attrName>ppt_x</p:attrName>
                                        </p:attrNameLst>
                                      </p:cBhvr>
                                      <p:to>
                                        <p:strVal val="(0.5)"/>
                                      </p:to>
                                    </p:set>
                                    <p:anim from="(0.5)" to="(#ppt_x)" calcmode="lin" valueType="num">
                                      <p:cBhvr>
                                        <p:cTn id="11" dur="1230" accel="100000" fill="hold">
                                          <p:stCondLst>
                                            <p:cond delay="770"/>
                                          </p:stCondLst>
                                        </p:cTn>
                                        <p:tgtEl>
                                          <p:spTgt spid="126979"/>
                                        </p:tgtEl>
                                        <p:attrNameLst>
                                          <p:attrName>ppt_x</p:attrName>
                                        </p:attrNameLst>
                                      </p:cBhvr>
                                    </p:anim>
                                    <p:set>
                                      <p:cBhvr>
                                        <p:cTn id="12" dur="770" fill="hold"/>
                                        <p:tgtEl>
                                          <p:spTgt spid="126979"/>
                                        </p:tgtEl>
                                        <p:attrNameLst>
                                          <p:attrName>ppt_y</p:attrName>
                                        </p:attrNameLst>
                                      </p:cBhvr>
                                      <p:to>
                                        <p:strVal val="(#ppt_y+0.4)"/>
                                      </p:to>
                                    </p:set>
                                    <p:anim from="(#ppt_y+0.4)" to="(#ppt_y)" calcmode="lin" valueType="num">
                                      <p:cBhvr>
                                        <p:cTn id="13" dur="1230" accel="100000" fill="hold">
                                          <p:stCondLst>
                                            <p:cond delay="770"/>
                                          </p:stCondLst>
                                        </p:cTn>
                                        <p:tgtEl>
                                          <p:spTgt spid="126979"/>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697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fontAlgn="auto">
              <a:spcAft>
                <a:spcPts val="0"/>
              </a:spcAft>
              <a:defRPr/>
            </a:pPr>
            <a:r>
              <a:rPr lang="el-GR" sz="3200" dirty="0"/>
              <a:t> Μύθοι του αλκοόλ (και οι αλήθειες του)</a:t>
            </a:r>
            <a:br>
              <a:rPr lang="el-GR" sz="3200" dirty="0"/>
            </a:br>
            <a:endParaRPr lang="el-GR" sz="3200" dirty="0"/>
          </a:p>
        </p:txBody>
      </p:sp>
      <p:sp>
        <p:nvSpPr>
          <p:cNvPr id="5" name="Θέση αριθμού διαφάνειας 4"/>
          <p:cNvSpPr>
            <a:spLocks noGrp="1"/>
          </p:cNvSpPr>
          <p:nvPr>
            <p:ph type="sldNum" sz="quarter" idx="12"/>
          </p:nvPr>
        </p:nvSpPr>
        <p:spPr/>
        <p:txBody>
          <a:bodyPr/>
          <a:lstStyle/>
          <a:p>
            <a:pPr>
              <a:defRPr/>
            </a:pPr>
            <a:fld id="{0998A7E7-B9C4-42F4-A8D3-5AFA535B3757}" type="slidenum">
              <a:rPr lang="el-GR"/>
              <a:pPr>
                <a:defRPr/>
              </a:pPr>
              <a:t>34</a:t>
            </a:fld>
            <a:endParaRPr lang="el-GR"/>
          </a:p>
        </p:txBody>
      </p:sp>
      <p:sp>
        <p:nvSpPr>
          <p:cNvPr id="3" name="2 - Θέση περιεχομένου"/>
          <p:cNvSpPr>
            <a:spLocks noGrp="1"/>
          </p:cNvSpPr>
          <p:nvPr>
            <p:ph idx="4294967295"/>
          </p:nvPr>
        </p:nvSpPr>
        <p:spPr>
          <a:xfrm>
            <a:off x="468313" y="1071563"/>
            <a:ext cx="8675687" cy="5786437"/>
          </a:xfrm>
        </p:spPr>
        <p:txBody>
          <a:bodyPr>
            <a:normAutofit lnSpcReduction="10000"/>
          </a:bodyPr>
          <a:lstStyle/>
          <a:p>
            <a:pPr marL="87313" indent="49213" fontAlgn="auto">
              <a:lnSpc>
                <a:spcPct val="80000"/>
              </a:lnSpc>
              <a:spcAft>
                <a:spcPts val="0"/>
              </a:spcAft>
              <a:buClr>
                <a:schemeClr val="tx1">
                  <a:shade val="95000"/>
                </a:schemeClr>
              </a:buClr>
              <a:buFont typeface="Wingdings" pitchFamily="2" charset="2"/>
              <a:buNone/>
              <a:defRPr/>
            </a:pPr>
            <a:endParaRPr lang="el-GR" sz="2300" dirty="0">
              <a:solidFill>
                <a:srgbClr val="FF0000"/>
              </a:solidFill>
              <a:latin typeface="Arial" charset="0"/>
            </a:endParaRPr>
          </a:p>
          <a:p>
            <a:pPr marL="87313" indent="49213" fontAlgn="auto">
              <a:lnSpc>
                <a:spcPct val="80000"/>
              </a:lnSpc>
              <a:spcAft>
                <a:spcPts val="0"/>
              </a:spcAft>
              <a:buClr>
                <a:schemeClr val="tx1">
                  <a:shade val="95000"/>
                </a:schemeClr>
              </a:buClr>
              <a:buFont typeface="Wingdings" pitchFamily="2" charset="2"/>
              <a:buNone/>
              <a:defRPr/>
            </a:pPr>
            <a:r>
              <a:rPr lang="el-GR" sz="2300" b="1" dirty="0">
                <a:solidFill>
                  <a:srgbClr val="FF0000"/>
                </a:solidFill>
                <a:latin typeface="Arial" charset="0"/>
              </a:rPr>
              <a:t>Μύθος: Είναι ασφαλές να οδηγώ υπό την επήρεια αλκοόλ αν είμαι προσεκτικός.</a:t>
            </a:r>
          </a:p>
          <a:p>
            <a:pPr marL="87313" indent="49213" fontAlgn="auto">
              <a:lnSpc>
                <a:spcPct val="80000"/>
              </a:lnSpc>
              <a:spcAft>
                <a:spcPts val="0"/>
              </a:spcAft>
              <a:buClr>
                <a:schemeClr val="tx1">
                  <a:shade val="95000"/>
                </a:schemeClr>
              </a:buClr>
              <a:buFont typeface="Wingdings 2"/>
              <a:buChar char=""/>
              <a:defRPr/>
            </a:pPr>
            <a:r>
              <a:rPr lang="el-GR" sz="2300" b="1" dirty="0">
                <a:latin typeface="Arial" charset="0"/>
              </a:rPr>
              <a:t> </a:t>
            </a:r>
            <a:r>
              <a:rPr lang="el-GR" sz="2300" b="1" dirty="0">
                <a:solidFill>
                  <a:srgbClr val="FFFF00"/>
                </a:solidFill>
                <a:latin typeface="Arial" charset="0"/>
              </a:rPr>
              <a:t>Η αλήθεια:</a:t>
            </a:r>
            <a:r>
              <a:rPr lang="el-GR" sz="2300" dirty="0">
                <a:latin typeface="Arial" charset="0"/>
              </a:rPr>
              <a:t> Αυτή είναι μια εντελώς λανθασμένη άποψη και η βασική αιτία αυτοκινητιστικών δυστυχημάτων. Κάποιος μπορεί να νομίζει πως έχει τον έλεγχο κατά την οδήγηση, αλλά το αλκοόλ επιβραδύνει έντονα τα ανακλαστικά μας.</a:t>
            </a:r>
          </a:p>
          <a:p>
            <a:pPr marL="87313" indent="49213" fontAlgn="auto">
              <a:lnSpc>
                <a:spcPct val="80000"/>
              </a:lnSpc>
              <a:spcAft>
                <a:spcPts val="0"/>
              </a:spcAft>
              <a:buClr>
                <a:schemeClr val="tx1">
                  <a:shade val="95000"/>
                </a:schemeClr>
              </a:buClr>
              <a:buFont typeface="Wingdings" pitchFamily="2" charset="2"/>
              <a:buNone/>
              <a:defRPr/>
            </a:pPr>
            <a:endParaRPr lang="el-GR" sz="2300" dirty="0">
              <a:latin typeface="Arial" charset="0"/>
            </a:endParaRPr>
          </a:p>
          <a:p>
            <a:pPr marL="87313" indent="49213" fontAlgn="auto">
              <a:lnSpc>
                <a:spcPct val="80000"/>
              </a:lnSpc>
              <a:spcAft>
                <a:spcPts val="0"/>
              </a:spcAft>
              <a:buClr>
                <a:schemeClr val="tx1">
                  <a:shade val="95000"/>
                </a:schemeClr>
              </a:buClr>
              <a:buFont typeface="Wingdings" pitchFamily="2" charset="2"/>
              <a:buNone/>
              <a:defRPr/>
            </a:pPr>
            <a:r>
              <a:rPr lang="el-GR" sz="2300" b="1" dirty="0">
                <a:solidFill>
                  <a:srgbClr val="FF0000"/>
                </a:solidFill>
                <a:latin typeface="Arial" charset="0"/>
              </a:rPr>
              <a:t>Μύθος: Όσοι μεθούν συμπεριφέρνονται με τον ίδιο τρόπο.</a:t>
            </a:r>
            <a:endParaRPr lang="el-GR" sz="2300" dirty="0">
              <a:solidFill>
                <a:srgbClr val="FF0000"/>
              </a:solidFill>
              <a:latin typeface="Arial" charset="0"/>
            </a:endParaRPr>
          </a:p>
          <a:p>
            <a:pPr marL="87313" indent="49213" fontAlgn="auto">
              <a:lnSpc>
                <a:spcPct val="90000"/>
              </a:lnSpc>
              <a:spcAft>
                <a:spcPts val="0"/>
              </a:spcAft>
              <a:buClr>
                <a:schemeClr val="tx1">
                  <a:shade val="95000"/>
                </a:schemeClr>
              </a:buClr>
              <a:buFont typeface="Wingdings 2"/>
              <a:buChar char=""/>
              <a:defRPr/>
            </a:pPr>
            <a:r>
              <a:rPr lang="el-GR" sz="2300" b="1" dirty="0">
                <a:latin typeface="Arial" charset="0"/>
              </a:rPr>
              <a:t> </a:t>
            </a:r>
            <a:r>
              <a:rPr lang="el-GR" sz="2300" b="1" dirty="0">
                <a:solidFill>
                  <a:srgbClr val="FFFF00"/>
                </a:solidFill>
                <a:latin typeface="Arial" charset="0"/>
              </a:rPr>
              <a:t>Η αλήθεια:</a:t>
            </a:r>
            <a:r>
              <a:rPr lang="el-GR" sz="2300" dirty="0">
                <a:latin typeface="Arial" charset="0"/>
              </a:rPr>
              <a:t> Υπάρχουν πολλοί παράγοντες που επηρεάζουν την αντίδραση του οργανισμού μας στην υπερκατανάλωση αλκοόλ, όπως είναι το βάρος, η ηλικία, το φύλο, η γενετική και η ποσότητα του φαγητού και του αλκοόλ που έχει καταναλωθεί. Ο τρόπος που αντιδρά ένας άνθρωπος διαφέρει εντελώς από τη συμπεριφορά κάποιου άλλου και είναι αδύνατο να προβλέψετε πώς θα σας επηρεάσει το αλκοόλ. Επίσης, η επιρροή του αλκοόλ εξαρτάται άμεσα και από την ψυχολογία κάποιου.</a:t>
            </a:r>
          </a:p>
          <a:p>
            <a:pPr marL="87313" indent="49213" fontAlgn="auto">
              <a:lnSpc>
                <a:spcPct val="90000"/>
              </a:lnSpc>
              <a:spcAft>
                <a:spcPts val="0"/>
              </a:spcAft>
              <a:buClr>
                <a:schemeClr val="tx1">
                  <a:shade val="95000"/>
                </a:schemeClr>
              </a:buClr>
              <a:buFont typeface="Wingdings" pitchFamily="2" charset="2"/>
              <a:buNone/>
              <a:defRPr/>
            </a:pPr>
            <a:endParaRPr lang="el-GR" sz="2300" dirty="0">
              <a:latin typeface="Arial" charset="0"/>
            </a:endParaRPr>
          </a:p>
          <a:p>
            <a:pPr marL="87313" indent="49213" fontAlgn="auto">
              <a:lnSpc>
                <a:spcPct val="80000"/>
              </a:lnSpc>
              <a:spcAft>
                <a:spcPts val="0"/>
              </a:spcAft>
              <a:buClr>
                <a:schemeClr val="tx1">
                  <a:shade val="95000"/>
                </a:schemeClr>
              </a:buClr>
              <a:buFont typeface="Wingdings 2"/>
              <a:buChar char=""/>
              <a:defRPr/>
            </a:pPr>
            <a:r>
              <a:rPr lang="el-GR" sz="2300" dirty="0">
                <a:latin typeface="Arial" charset="0"/>
              </a:rPr>
              <a:t> </a:t>
            </a:r>
          </a:p>
        </p:txBody>
      </p:sp>
      <p:sp>
        <p:nvSpPr>
          <p:cNvPr id="128004" name="Rectangle 4"/>
          <p:cNvSpPr>
            <a:spLocks noChangeArrowheads="1"/>
          </p:cNvSpPr>
          <p:nvPr/>
        </p:nvSpPr>
        <p:spPr bwMode="auto">
          <a:xfrm>
            <a:off x="395288" y="0"/>
            <a:ext cx="82296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endParaRPr lang="el-GR" sz="4000">
              <a:solidFill>
                <a:schemeClr val="tx2"/>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457267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strips(downLeft)">
                                      <p:cBhvr>
                                        <p:cTn id="7" dur="500"/>
                                        <p:tgtEl>
                                          <p:spTgt spid="128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95288" y="333375"/>
            <a:ext cx="8229600" cy="1143000"/>
          </a:xfrm>
        </p:spPr>
        <p:txBody>
          <a:bodyPr/>
          <a:lstStyle/>
          <a:p>
            <a:pPr fontAlgn="auto">
              <a:spcAft>
                <a:spcPts val="0"/>
              </a:spcAft>
              <a:defRPr/>
            </a:pPr>
            <a:r>
              <a:rPr lang="el-GR" sz="3200"/>
              <a:t> Μύθοι του αλκοόλ (και οι αλήθειες του)</a:t>
            </a:r>
            <a:br>
              <a:rPr lang="el-GR" sz="3200"/>
            </a:br>
            <a:endParaRPr lang="el-GR" sz="3200"/>
          </a:p>
        </p:txBody>
      </p:sp>
      <p:sp>
        <p:nvSpPr>
          <p:cNvPr id="4" name="Θέση αριθμού διαφάνειας 4"/>
          <p:cNvSpPr>
            <a:spLocks noGrp="1"/>
          </p:cNvSpPr>
          <p:nvPr>
            <p:ph type="sldNum" sz="quarter" idx="12"/>
          </p:nvPr>
        </p:nvSpPr>
        <p:spPr/>
        <p:txBody>
          <a:bodyPr/>
          <a:lstStyle/>
          <a:p>
            <a:pPr>
              <a:defRPr/>
            </a:pPr>
            <a:fld id="{E441CDDF-54E3-4EBD-B74E-64AA20BE242E}" type="slidenum">
              <a:rPr lang="el-GR"/>
              <a:pPr>
                <a:defRPr/>
              </a:pPr>
              <a:t>35</a:t>
            </a:fld>
            <a:endParaRPr lang="el-GR"/>
          </a:p>
        </p:txBody>
      </p:sp>
      <p:sp>
        <p:nvSpPr>
          <p:cNvPr id="3" name="2 - Θέση περιεχομένου"/>
          <p:cNvSpPr>
            <a:spLocks noGrp="1"/>
          </p:cNvSpPr>
          <p:nvPr>
            <p:ph idx="4294967295"/>
          </p:nvPr>
        </p:nvSpPr>
        <p:spPr>
          <a:xfrm>
            <a:off x="0" y="1600200"/>
            <a:ext cx="8229600" cy="4530725"/>
          </a:xfrm>
        </p:spPr>
        <p:txBody>
          <a:bodyPr>
            <a:normAutofit fontScale="92500" lnSpcReduction="10000"/>
          </a:bodyPr>
          <a:lstStyle/>
          <a:p>
            <a:pPr marL="174625" indent="-38100" fontAlgn="auto">
              <a:lnSpc>
                <a:spcPct val="80000"/>
              </a:lnSpc>
              <a:spcAft>
                <a:spcPts val="0"/>
              </a:spcAft>
              <a:buClr>
                <a:schemeClr val="tx1">
                  <a:shade val="95000"/>
                </a:schemeClr>
              </a:buClr>
              <a:buFont typeface="Wingdings" pitchFamily="2" charset="2"/>
              <a:buNone/>
              <a:defRPr/>
            </a:pPr>
            <a:r>
              <a:rPr lang="el-GR" sz="2400" b="1" dirty="0">
                <a:solidFill>
                  <a:srgbClr val="FF0000"/>
                </a:solidFill>
              </a:rPr>
              <a:t>Μύθος: Το αλκοόλ δεν είναι επιβλαβές για το σώμα.</a:t>
            </a:r>
            <a:endParaRPr lang="el-GR" sz="2400" dirty="0">
              <a:solidFill>
                <a:srgbClr val="FF0000"/>
              </a:solidFill>
            </a:endParaRPr>
          </a:p>
          <a:p>
            <a:pPr marL="174625" indent="-38100" fontAlgn="auto">
              <a:lnSpc>
                <a:spcPct val="80000"/>
              </a:lnSpc>
              <a:spcAft>
                <a:spcPts val="0"/>
              </a:spcAft>
              <a:buClr>
                <a:schemeClr val="tx1">
                  <a:shade val="95000"/>
                </a:schemeClr>
              </a:buClr>
              <a:buFont typeface="Wingdings 2"/>
              <a:buChar char=""/>
              <a:defRPr/>
            </a:pPr>
            <a:r>
              <a:rPr lang="el-GR" sz="2400" b="1" dirty="0">
                <a:solidFill>
                  <a:srgbClr val="FFFF00"/>
                </a:solidFill>
              </a:rPr>
              <a:t> Η αλήθεια:</a:t>
            </a:r>
            <a:r>
              <a:rPr lang="el-GR" sz="2400" dirty="0">
                <a:solidFill>
                  <a:srgbClr val="FFFF00"/>
                </a:solidFill>
              </a:rPr>
              <a:t> </a:t>
            </a:r>
            <a:r>
              <a:rPr lang="el-GR" sz="2400" dirty="0"/>
              <a:t>Κατανάλωση μεγάλων ποσοτήτων αλκοόλ μπορεί να επηρεάσει αρνητικά το σώμα μας δημιουργώντας διαταραχές ύπνου, ναυτία, εμετό και πονοκέφαλο. Η υπερκατανάλωση αλκοόλ μπορεί να αναστείλει την ενεργοποίηση των νευρικών κυττάρων που ελέγχουν την αναπνοή – φαινόμενο γνωστό ως αναπνευστική καταστολή- που μπορεί να αποβεί μοιραία.</a:t>
            </a:r>
          </a:p>
          <a:p>
            <a:pPr marL="174625" indent="-38100" fontAlgn="auto">
              <a:lnSpc>
                <a:spcPct val="80000"/>
              </a:lnSpc>
              <a:spcAft>
                <a:spcPts val="0"/>
              </a:spcAft>
              <a:buClr>
                <a:schemeClr val="tx1">
                  <a:shade val="95000"/>
                </a:schemeClr>
              </a:buClr>
              <a:buFont typeface="Wingdings" pitchFamily="2" charset="2"/>
              <a:buNone/>
              <a:defRPr/>
            </a:pPr>
            <a:r>
              <a:rPr lang="el-GR" sz="2400" b="1" dirty="0"/>
              <a:t> </a:t>
            </a:r>
            <a:endParaRPr lang="el-GR" sz="2400" dirty="0">
              <a:solidFill>
                <a:srgbClr val="FF0000"/>
              </a:solidFill>
            </a:endParaRPr>
          </a:p>
          <a:p>
            <a:pPr marL="174625" indent="-38100" fontAlgn="auto">
              <a:lnSpc>
                <a:spcPct val="80000"/>
              </a:lnSpc>
              <a:spcAft>
                <a:spcPts val="0"/>
              </a:spcAft>
              <a:buClr>
                <a:schemeClr val="tx1">
                  <a:shade val="95000"/>
                </a:schemeClr>
              </a:buClr>
              <a:buFont typeface="Wingdings" pitchFamily="2" charset="2"/>
              <a:buNone/>
              <a:defRPr/>
            </a:pPr>
            <a:r>
              <a:rPr lang="el-GR" sz="2400" b="1" dirty="0">
                <a:solidFill>
                  <a:srgbClr val="FF0000"/>
                </a:solidFill>
              </a:rPr>
              <a:t>Μύθος: Τα ναρκωτικά είναι μεγαλύτερο πρόβλημα από το αλκοόλ</a:t>
            </a:r>
            <a:endParaRPr lang="el-GR" sz="2400" dirty="0">
              <a:solidFill>
                <a:srgbClr val="FF0000"/>
              </a:solidFill>
            </a:endParaRPr>
          </a:p>
          <a:p>
            <a:pPr marL="174625" indent="-38100" fontAlgn="auto">
              <a:lnSpc>
                <a:spcPct val="80000"/>
              </a:lnSpc>
              <a:spcAft>
                <a:spcPts val="0"/>
              </a:spcAft>
              <a:buClr>
                <a:schemeClr val="tx1">
                  <a:shade val="95000"/>
                </a:schemeClr>
              </a:buClr>
              <a:buFont typeface="Wingdings 2"/>
              <a:buChar char=""/>
              <a:defRPr/>
            </a:pPr>
            <a:r>
              <a:rPr lang="el-GR" sz="2400" b="1" dirty="0"/>
              <a:t> </a:t>
            </a:r>
            <a:r>
              <a:rPr lang="el-GR" sz="2400" b="1" dirty="0">
                <a:solidFill>
                  <a:srgbClr val="FFFF00"/>
                </a:solidFill>
              </a:rPr>
              <a:t>Η αλήθεια:</a:t>
            </a:r>
            <a:r>
              <a:rPr lang="el-GR" sz="2400" dirty="0"/>
              <a:t> Τόσο τα ναρκωτικά όσο και το αλκοόλ είναι αρκετά σοβαρά προβλήματα. Το αλκοόλ σκοτώνει νέους ανθρώπους ακριβώς, όπως η ηρωίνη και άλλα ναρκωτικά, ενώ σύμφωνα με πρόσφατες μελέτες, σχεδόν ένας στους δύο που ξεκίνησε το αλκοόλ πριν τα 14, εξαρτήθηκε από αυτό σε κάποια στιγμή της ζωής του.</a:t>
            </a:r>
          </a:p>
          <a:p>
            <a:pPr marL="174625" indent="-38100" fontAlgn="auto">
              <a:lnSpc>
                <a:spcPct val="80000"/>
              </a:lnSpc>
              <a:spcAft>
                <a:spcPts val="0"/>
              </a:spcAft>
              <a:buClr>
                <a:schemeClr val="tx1">
                  <a:shade val="95000"/>
                </a:schemeClr>
              </a:buClr>
              <a:buFont typeface="Wingdings" pitchFamily="2" charset="2"/>
              <a:buNone/>
              <a:defRPr/>
            </a:pPr>
            <a:r>
              <a:rPr lang="el-GR" sz="2400" dirty="0"/>
              <a:t/>
            </a:r>
            <a:br>
              <a:rPr lang="el-GR" sz="2400" dirty="0"/>
            </a:br>
            <a:endParaRPr lang="el-GR" sz="2400" dirty="0"/>
          </a:p>
        </p:txBody>
      </p:sp>
    </p:spTree>
    <p:extLst>
      <p:ext uri="{BB962C8B-B14F-4D97-AF65-F5344CB8AC3E}">
        <p14:creationId xmlns:p14="http://schemas.microsoft.com/office/powerpoint/2010/main" val="2548933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fade">
                                      <p:cBhvr>
                                        <p:cTn id="7" dur="770" decel="100000"/>
                                        <p:tgtEl>
                                          <p:spTgt spid="129026"/>
                                        </p:tgtEl>
                                      </p:cBhvr>
                                    </p:animEffect>
                                    <p:animScale>
                                      <p:cBhvr>
                                        <p:cTn id="8" dur="770" decel="100000"/>
                                        <p:tgtEl>
                                          <p:spTgt spid="129026"/>
                                        </p:tgtEl>
                                      </p:cBhvr>
                                      <p:from x="10000" y="10000"/>
                                      <p:to x="200000" y="450000"/>
                                    </p:animScale>
                                    <p:animScale>
                                      <p:cBhvr>
                                        <p:cTn id="9" dur="1230" accel="100000" fill="hold">
                                          <p:stCondLst>
                                            <p:cond delay="770"/>
                                          </p:stCondLst>
                                        </p:cTn>
                                        <p:tgtEl>
                                          <p:spTgt spid="129026"/>
                                        </p:tgtEl>
                                      </p:cBhvr>
                                      <p:from x="200000" y="450000"/>
                                      <p:to x="100000" y="100000"/>
                                    </p:animScale>
                                    <p:set>
                                      <p:cBhvr>
                                        <p:cTn id="10" dur="770" fill="hold"/>
                                        <p:tgtEl>
                                          <p:spTgt spid="129026"/>
                                        </p:tgtEl>
                                        <p:attrNameLst>
                                          <p:attrName>ppt_x</p:attrName>
                                        </p:attrNameLst>
                                      </p:cBhvr>
                                      <p:to>
                                        <p:strVal val="(0.5)"/>
                                      </p:to>
                                    </p:set>
                                    <p:anim from="(0.5)" to="(#ppt_x)" calcmode="lin" valueType="num">
                                      <p:cBhvr>
                                        <p:cTn id="11" dur="1230" accel="100000" fill="hold">
                                          <p:stCondLst>
                                            <p:cond delay="770"/>
                                          </p:stCondLst>
                                        </p:cTn>
                                        <p:tgtEl>
                                          <p:spTgt spid="129026"/>
                                        </p:tgtEl>
                                        <p:attrNameLst>
                                          <p:attrName>ppt_x</p:attrName>
                                        </p:attrNameLst>
                                      </p:cBhvr>
                                    </p:anim>
                                    <p:set>
                                      <p:cBhvr>
                                        <p:cTn id="12" dur="770" fill="hold"/>
                                        <p:tgtEl>
                                          <p:spTgt spid="129026"/>
                                        </p:tgtEl>
                                        <p:attrNameLst>
                                          <p:attrName>ppt_y</p:attrName>
                                        </p:attrNameLst>
                                      </p:cBhvr>
                                      <p:to>
                                        <p:strVal val="(#ppt_y+0.4)"/>
                                      </p:to>
                                    </p:set>
                                    <p:anim from="(#ppt_y+0.4)" to="(#ppt_y)" calcmode="lin" valueType="num">
                                      <p:cBhvr>
                                        <p:cTn id="13" dur="1230" accel="100000" fill="hold">
                                          <p:stCondLst>
                                            <p:cond delay="770"/>
                                          </p:stCondLst>
                                        </p:cTn>
                                        <p:tgtEl>
                                          <p:spTgt spid="129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p:txBody>
          <a:bodyPr/>
          <a:lstStyle/>
          <a:p>
            <a:r>
              <a:rPr lang="el-GR" dirty="0" err="1" smtClean="0"/>
              <a:t>Εθισμοσ</a:t>
            </a:r>
            <a:r>
              <a:rPr lang="el-GR" dirty="0" smtClean="0"/>
              <a:t> στο </a:t>
            </a:r>
            <a:r>
              <a:rPr lang="el-GR" dirty="0" err="1" smtClean="0"/>
              <a:t>τζογο</a:t>
            </a:r>
            <a:endParaRPr lang="el-GR" dirty="0"/>
          </a:p>
        </p:txBody>
      </p:sp>
      <p:sp>
        <p:nvSpPr>
          <p:cNvPr id="2" name="Θέση αριθμού διαφάνειας 1"/>
          <p:cNvSpPr>
            <a:spLocks noGrp="1"/>
          </p:cNvSpPr>
          <p:nvPr>
            <p:ph type="sldNum" sz="quarter" idx="12"/>
          </p:nvPr>
        </p:nvSpPr>
        <p:spPr/>
        <p:txBody>
          <a:bodyPr/>
          <a:lstStyle/>
          <a:p>
            <a:pPr>
              <a:defRPr/>
            </a:pPr>
            <a:fld id="{62B518E2-5E8A-4603-A173-FC4D67AEF198}" type="slidenum">
              <a:rPr lang="el-GR" smtClean="0">
                <a:solidFill>
                  <a:prstClr val="white">
                    <a:shade val="50000"/>
                  </a:prstClr>
                </a:solidFill>
              </a:rPr>
              <a:pPr>
                <a:defRPr/>
              </a:pPr>
              <a:t>36</a:t>
            </a:fld>
            <a:endParaRPr lang="el-GR">
              <a:solidFill>
                <a:prstClr val="white">
                  <a:shade val="50000"/>
                </a:prstClr>
              </a:solidFill>
            </a:endParaRPr>
          </a:p>
        </p:txBody>
      </p:sp>
      <p:sp>
        <p:nvSpPr>
          <p:cNvPr id="4" name="Υπότιτλος 3"/>
          <p:cNvSpPr>
            <a:spLocks noGrp="1"/>
          </p:cNvSpPr>
          <p:nvPr>
            <p:ph type="subTitle" idx="1"/>
          </p:nvPr>
        </p:nvSpPr>
        <p:spPr/>
        <p:txBody>
          <a:bodyPr/>
          <a:lstStyle/>
          <a:p>
            <a:endParaRPr lang="el-GR"/>
          </a:p>
        </p:txBody>
      </p:sp>
    </p:spTree>
    <p:extLst>
      <p:ext uri="{BB962C8B-B14F-4D97-AF65-F5344CB8AC3E}">
        <p14:creationId xmlns:p14="http://schemas.microsoft.com/office/powerpoint/2010/main" val="3385911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3"/>
          <p:cNvSpPr>
            <a:spLocks noGrp="1"/>
          </p:cNvSpPr>
          <p:nvPr>
            <p:ph type="sldNum" sz="quarter" idx="12"/>
          </p:nvPr>
        </p:nvSpPr>
        <p:spPr/>
        <p:txBody>
          <a:bodyPr/>
          <a:lstStyle/>
          <a:p>
            <a:pPr>
              <a:defRPr/>
            </a:pPr>
            <a:fld id="{1734ADFC-E781-44E8-AB55-FDCB3A69CD33}" type="slidenum">
              <a:rPr lang="el-GR"/>
              <a:pPr>
                <a:defRPr/>
              </a:pPr>
              <a:t>37</a:t>
            </a:fld>
            <a:endParaRPr lang="el-GR"/>
          </a:p>
        </p:txBody>
      </p:sp>
      <p:sp>
        <p:nvSpPr>
          <p:cNvPr id="8194" name="Rectangle 2"/>
          <p:cNvSpPr>
            <a:spLocks noGrp="1" noChangeArrowheads="1"/>
          </p:cNvSpPr>
          <p:nvPr>
            <p:ph type="title" idx="4294967295"/>
          </p:nvPr>
        </p:nvSpPr>
        <p:spPr>
          <a:xfrm>
            <a:off x="0" y="0"/>
            <a:ext cx="8229600" cy="1384300"/>
          </a:xfrm>
        </p:spPr>
        <p:txBody>
          <a:bodyPr>
            <a:normAutofit fontScale="90000"/>
          </a:bodyPr>
          <a:lstStyle/>
          <a:p>
            <a:pPr fontAlgn="auto">
              <a:spcAft>
                <a:spcPts val="0"/>
              </a:spcAft>
              <a:defRPr/>
            </a:pPr>
            <a:r>
              <a:rPr lang="el-GR"/>
              <a:t/>
            </a:r>
            <a:br>
              <a:rPr lang="el-GR"/>
            </a:br>
            <a:r>
              <a:rPr lang="el-GR"/>
              <a:t>ΕΞΑΡΤΗΣΗ ΑΠΟ ΤΑ ΤΥΧΕΡΑ ΠΑΙΧΝΙΔΙΑ</a:t>
            </a:r>
            <a:br>
              <a:rPr lang="el-GR"/>
            </a:br>
            <a:endParaRPr lang="el-GR"/>
          </a:p>
        </p:txBody>
      </p:sp>
      <p:sp>
        <p:nvSpPr>
          <p:cNvPr id="8195" name="Rectangle 3"/>
          <p:cNvSpPr>
            <a:spLocks noGrp="1" noChangeArrowheads="1"/>
          </p:cNvSpPr>
          <p:nvPr>
            <p:ph type="body" idx="4294967295"/>
          </p:nvPr>
        </p:nvSpPr>
        <p:spPr>
          <a:xfrm>
            <a:off x="179388" y="981075"/>
            <a:ext cx="8964612" cy="4929188"/>
          </a:xfrm>
        </p:spPr>
        <p:txBody>
          <a:bodyPr>
            <a:normAutofit fontScale="92500"/>
          </a:bodyPr>
          <a:lstStyle/>
          <a:p>
            <a:pPr marL="548640" indent="-411480" fontAlgn="auto">
              <a:lnSpc>
                <a:spcPct val="90000"/>
              </a:lnSpc>
              <a:spcAft>
                <a:spcPts val="0"/>
              </a:spcAft>
              <a:buClr>
                <a:schemeClr val="tx1">
                  <a:shade val="95000"/>
                </a:schemeClr>
              </a:buClr>
              <a:buFont typeface="Wingdings" pitchFamily="2" charset="2"/>
              <a:buNone/>
              <a:defRPr/>
            </a:pPr>
            <a:endParaRPr lang="el-GR" sz="3600">
              <a:latin typeface="Arial" charset="0"/>
            </a:endParaRPr>
          </a:p>
          <a:p>
            <a:pPr marL="548640" indent="-411480" fontAlgn="auto">
              <a:lnSpc>
                <a:spcPct val="90000"/>
              </a:lnSpc>
              <a:spcAft>
                <a:spcPts val="0"/>
              </a:spcAft>
              <a:buClr>
                <a:schemeClr val="tx1">
                  <a:shade val="95000"/>
                </a:schemeClr>
              </a:buClr>
              <a:buFont typeface="Wingdings 2"/>
              <a:buChar char=""/>
              <a:defRPr/>
            </a:pPr>
            <a:r>
              <a:rPr lang="el-GR" sz="3600">
                <a:latin typeface="Arial" charset="0"/>
                <a:cs typeface="Times New Roman" pitchFamily="18" charset="0"/>
              </a:rPr>
              <a:t>Ο εθισμός στα τυχερά παιχνίδια είναι ένα σοβαρότατο κοινωνικό πρόβλημα. </a:t>
            </a:r>
          </a:p>
          <a:p>
            <a:pPr marL="548640" indent="-411480" fontAlgn="auto">
              <a:lnSpc>
                <a:spcPct val="90000"/>
              </a:lnSpc>
              <a:spcAft>
                <a:spcPts val="0"/>
              </a:spcAft>
              <a:buClr>
                <a:schemeClr val="tx1">
                  <a:shade val="95000"/>
                </a:schemeClr>
              </a:buClr>
              <a:buFont typeface="Wingdings 2"/>
              <a:buChar char=""/>
              <a:defRPr/>
            </a:pPr>
            <a:r>
              <a:rPr lang="el-GR" sz="3600">
                <a:latin typeface="Arial" charset="0"/>
                <a:cs typeface="Times New Roman" pitchFamily="18" charset="0"/>
              </a:rPr>
              <a:t>Είναι γεγονός ότι τα τυχερά παιχνίδια είναι δυνατόν, κάτω από ορισμένες συνθήκες, να δημιουργήσουν εθισμό σε ένα παίκτη.</a:t>
            </a:r>
          </a:p>
          <a:p>
            <a:pPr marL="548640" indent="-411480" fontAlgn="auto">
              <a:lnSpc>
                <a:spcPct val="90000"/>
              </a:lnSpc>
              <a:spcAft>
                <a:spcPts val="0"/>
              </a:spcAft>
              <a:buClr>
                <a:schemeClr val="tx1">
                  <a:shade val="95000"/>
                </a:schemeClr>
              </a:buClr>
              <a:buFont typeface="Wingdings 2"/>
              <a:buChar char=""/>
              <a:defRPr/>
            </a:pPr>
            <a:r>
              <a:rPr lang="el-GR" sz="3600">
                <a:latin typeface="Arial" charset="0"/>
                <a:cs typeface="Times New Roman" pitchFamily="18" charset="0"/>
              </a:rPr>
              <a:t>Στον παθολογικό τζόγο η έντονη ανάγκη του ατόμου να παίζει τυχερά παιχνίδια είναι τέτοια, ώστε να δημιουργείται πρόβλημα στη προσωπική ή επαγγελματική του ζωή. </a:t>
            </a:r>
          </a:p>
        </p:txBody>
      </p:sp>
      <p:pic>
        <p:nvPicPr>
          <p:cNvPr id="101378" name="Εικόνα 3" descr="http://www.prolipsis.gr/picture/netgambling_531_3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188" y="0"/>
            <a:ext cx="1547812"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618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101378"/>
                                        </p:tgtEl>
                                        <p:attrNameLst>
                                          <p:attrName>style.visibility</p:attrName>
                                        </p:attrNameLst>
                                      </p:cBhvr>
                                      <p:to>
                                        <p:strVal val="visible"/>
                                      </p:to>
                                    </p:set>
                                    <p:animEffect transition="in" filter="wheel(4)">
                                      <p:cBhvr>
                                        <p:cTn id="11" dur="2000"/>
                                        <p:tgtEl>
                                          <p:spTgt spid="1013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8195">
                                            <p:txEl>
                                              <p:pRg st="1" end="1"/>
                                            </p:txEl>
                                          </p:spTgt>
                                        </p:tgtEl>
                                        <p:attrNameLst>
                                          <p:attrName>style.visibility</p:attrName>
                                        </p:attrNameLst>
                                      </p:cBhvr>
                                      <p:to>
                                        <p:strVal val="visible"/>
                                      </p:to>
                                    </p:set>
                                    <p:animEffect transition="in" filter="diamond(in)">
                                      <p:cBhvr>
                                        <p:cTn id="16" dur="2000"/>
                                        <p:tgtEl>
                                          <p:spTgt spid="819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diamond(in)">
                                      <p:cBhvr>
                                        <p:cTn id="21" dur="2000"/>
                                        <p:tgtEl>
                                          <p:spTgt spid="819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8195">
                                            <p:txEl>
                                              <p:pRg st="3" end="3"/>
                                            </p:txEl>
                                          </p:spTgt>
                                        </p:tgtEl>
                                        <p:attrNameLst>
                                          <p:attrName>style.visibility</p:attrName>
                                        </p:attrNameLst>
                                      </p:cBhvr>
                                      <p:to>
                                        <p:strVal val="visible"/>
                                      </p:to>
                                    </p:set>
                                    <p:animEffect transition="in" filter="diamond(in)">
                                      <p:cBhvr>
                                        <p:cTn id="26" dur="2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ormAutofit fontScale="90000"/>
          </a:bodyPr>
          <a:lstStyle/>
          <a:p>
            <a:pPr fontAlgn="auto">
              <a:spcAft>
                <a:spcPts val="0"/>
              </a:spcAft>
              <a:defRPr/>
            </a:pPr>
            <a:r>
              <a:rPr lang="el-GR" sz="4000"/>
              <a:t>Η ενασχόληση με τον τζόγο χωρίζεται σε 3 κατηγορίες:</a:t>
            </a:r>
            <a:br>
              <a:rPr lang="el-GR" sz="4000"/>
            </a:br>
            <a:endParaRPr lang="el-GR" sz="4000"/>
          </a:p>
        </p:txBody>
      </p:sp>
      <p:sp>
        <p:nvSpPr>
          <p:cNvPr id="168963" name="Rectangle 3"/>
          <p:cNvSpPr>
            <a:spLocks noGrp="1" noChangeArrowheads="1"/>
          </p:cNvSpPr>
          <p:nvPr>
            <p:ph idx="1"/>
          </p:nvPr>
        </p:nvSpPr>
        <p:spPr>
          <a:xfrm>
            <a:off x="457200" y="1600200"/>
            <a:ext cx="8686800" cy="4530725"/>
          </a:xfrm>
        </p:spPr>
        <p:txBody>
          <a:bodyPr/>
          <a:lstStyle/>
          <a:p>
            <a:r>
              <a:rPr lang="el-GR" smtClean="0">
                <a:latin typeface="Arial" charset="0"/>
              </a:rPr>
              <a:t>Α) Μη συστηματική, δηλαδή το άτομο ασχολείται περιστασιακά, όπως την Πρωτοχρονιά, που σχεδόν όλοι παίζουμε χαρτιά. </a:t>
            </a:r>
          </a:p>
          <a:p>
            <a:r>
              <a:rPr lang="el-GR" smtClean="0">
                <a:latin typeface="Arial" charset="0"/>
              </a:rPr>
              <a:t>Β) Παθολογική , δηλαδή η συστηματική ανάγκη ενασχόλησης με τον τζόγο.</a:t>
            </a:r>
          </a:p>
          <a:p>
            <a:r>
              <a:rPr lang="el-GR" smtClean="0">
                <a:latin typeface="Arial" charset="0"/>
              </a:rPr>
              <a:t>Γ) Εξάρτηση , δηλαδή το άτομο φτάνει να σκέφτεται και να ασχολείται αποκλειστικά και μόνο με τον τζόγο και τα τυχερά παιχνίδια.</a:t>
            </a:r>
          </a:p>
        </p:txBody>
      </p:sp>
      <p:sp>
        <p:nvSpPr>
          <p:cNvPr id="4" name="Θέση αριθμού διαφάνειας 5"/>
          <p:cNvSpPr>
            <a:spLocks noGrp="1"/>
          </p:cNvSpPr>
          <p:nvPr>
            <p:ph type="sldNum" sz="quarter" idx="12"/>
          </p:nvPr>
        </p:nvSpPr>
        <p:spPr/>
        <p:txBody>
          <a:bodyPr/>
          <a:lstStyle/>
          <a:p>
            <a:pPr>
              <a:defRPr/>
            </a:pPr>
            <a:fld id="{6207324D-495E-465F-8A26-116450C12875}" type="slidenum">
              <a:rPr lang="el-GR"/>
              <a:pPr>
                <a:defRPr/>
              </a:pPr>
              <a:t>38</a:t>
            </a:fld>
            <a:endParaRPr lang="el-GR"/>
          </a:p>
        </p:txBody>
      </p:sp>
    </p:spTree>
    <p:extLst>
      <p:ext uri="{BB962C8B-B14F-4D97-AF65-F5344CB8AC3E}">
        <p14:creationId xmlns:p14="http://schemas.microsoft.com/office/powerpoint/2010/main" val="503703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blinds(horizontal)">
                                      <p:cBhvr>
                                        <p:cTn id="7" dur="500"/>
                                        <p:tgtEl>
                                          <p:spTgt spid="168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8963">
                                            <p:txEl>
                                              <p:pRg st="0" end="0"/>
                                            </p:txEl>
                                          </p:spTgt>
                                        </p:tgtEl>
                                        <p:attrNameLst>
                                          <p:attrName>style.visibility</p:attrName>
                                        </p:attrNameLst>
                                      </p:cBhvr>
                                      <p:to>
                                        <p:strVal val="visible"/>
                                      </p:to>
                                    </p:set>
                                    <p:animEffect transition="in" filter="strips(downLeft)">
                                      <p:cBhvr>
                                        <p:cTn id="12" dur="500"/>
                                        <p:tgtEl>
                                          <p:spTgt spid="168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8963">
                                            <p:txEl>
                                              <p:pRg st="1" end="1"/>
                                            </p:txEl>
                                          </p:spTgt>
                                        </p:tgtEl>
                                        <p:attrNameLst>
                                          <p:attrName>style.visibility</p:attrName>
                                        </p:attrNameLst>
                                      </p:cBhvr>
                                      <p:to>
                                        <p:strVal val="visible"/>
                                      </p:to>
                                    </p:set>
                                    <p:animEffect transition="in" filter="strips(downLeft)">
                                      <p:cBhvr>
                                        <p:cTn id="17" dur="500"/>
                                        <p:tgtEl>
                                          <p:spTgt spid="1689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68963">
                                            <p:txEl>
                                              <p:pRg st="2" end="2"/>
                                            </p:txEl>
                                          </p:spTgt>
                                        </p:tgtEl>
                                        <p:attrNameLst>
                                          <p:attrName>style.visibility</p:attrName>
                                        </p:attrNameLst>
                                      </p:cBhvr>
                                      <p:to>
                                        <p:strVal val="visible"/>
                                      </p:to>
                                    </p:set>
                                    <p:animEffect transition="in" filter="strips(downLeft)">
                                      <p:cBhvr>
                                        <p:cTn id="22" dur="500"/>
                                        <p:tgtEl>
                                          <p:spTgt spid="168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ΕΘΙΣΜΟΣ ΣΤΟ ΔΙΑΔΙΚΤΥΟ</a:t>
            </a:r>
            <a:endParaRPr lang="el-GR" dirty="0"/>
          </a:p>
        </p:txBody>
      </p:sp>
      <p:sp>
        <p:nvSpPr>
          <p:cNvPr id="3" name="Θέση αριθμού διαφάνειας 2"/>
          <p:cNvSpPr>
            <a:spLocks noGrp="1"/>
          </p:cNvSpPr>
          <p:nvPr>
            <p:ph type="sldNum" sz="quarter" idx="12"/>
          </p:nvPr>
        </p:nvSpPr>
        <p:spPr/>
        <p:txBody>
          <a:bodyPr/>
          <a:lstStyle/>
          <a:p>
            <a:pPr>
              <a:defRPr/>
            </a:pPr>
            <a:fld id="{52D9229A-CDF2-41E7-A82A-AABF9BA67211}" type="slidenum">
              <a:rPr lang="el-GR" smtClean="0">
                <a:solidFill>
                  <a:prstClr val="white">
                    <a:shade val="50000"/>
                  </a:prstClr>
                </a:solidFill>
              </a:rPr>
              <a:pPr>
                <a:defRPr/>
              </a:pPr>
              <a:t>39</a:t>
            </a:fld>
            <a:endParaRPr lang="el-GR">
              <a:solidFill>
                <a:prstClr val="white">
                  <a:shade val="50000"/>
                </a:prstClr>
              </a:solidFill>
            </a:endParaRPr>
          </a:p>
        </p:txBody>
      </p:sp>
      <p:sp>
        <p:nvSpPr>
          <p:cNvPr id="5" name="Υπότιτλος 4"/>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631648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9FCD6174-E302-488E-B86A-977B8143F9A0}" type="slidenum">
              <a:rPr lang="el-GR"/>
              <a:pPr>
                <a:defRPr/>
              </a:pPr>
              <a:t>4</a:t>
            </a:fld>
            <a:endParaRPr lang="el-GR"/>
          </a:p>
        </p:txBody>
      </p:sp>
      <p:sp>
        <p:nvSpPr>
          <p:cNvPr id="2" name="1 - Τίτλος"/>
          <p:cNvSpPr>
            <a:spLocks noGrp="1"/>
          </p:cNvSpPr>
          <p:nvPr>
            <p:ph type="title" idx="4294967295"/>
          </p:nvPr>
        </p:nvSpPr>
        <p:spPr>
          <a:xfrm>
            <a:off x="914400" y="142875"/>
            <a:ext cx="8229600" cy="1384300"/>
          </a:xfrm>
        </p:spPr>
        <p:txBody>
          <a:bodyPr/>
          <a:lstStyle/>
          <a:p>
            <a:pPr fontAlgn="auto">
              <a:spcAft>
                <a:spcPts val="0"/>
              </a:spcAft>
              <a:defRPr/>
            </a:pPr>
            <a:r>
              <a:rPr lang="el-GR"/>
              <a:t>Επιλογή θέματος</a:t>
            </a:r>
          </a:p>
        </p:txBody>
      </p:sp>
      <p:sp>
        <p:nvSpPr>
          <p:cNvPr id="3" name="2 - Θέση περιεχομένου"/>
          <p:cNvSpPr>
            <a:spLocks noGrp="1"/>
          </p:cNvSpPr>
          <p:nvPr>
            <p:ph idx="4294967295"/>
          </p:nvPr>
        </p:nvSpPr>
        <p:spPr>
          <a:xfrm>
            <a:off x="0" y="1285875"/>
            <a:ext cx="8229600" cy="4114800"/>
          </a:xfrm>
        </p:spPr>
        <p:txBody>
          <a:bodyPr/>
          <a:lstStyle/>
          <a:p>
            <a:r>
              <a:rPr lang="el-GR" b="1" smtClean="0"/>
              <a:t> </a:t>
            </a:r>
            <a:r>
              <a:rPr lang="el-GR" smtClean="0"/>
              <a:t>Αποφασίσαμε να γράψουμε για τον εθισμό –εξαρτήσεις επειδή θεωρήσαμε πως αυτό το θέμα επηρεάζει αρκετά τους νέους στην ηλικία της εφηβείας. </a:t>
            </a:r>
          </a:p>
          <a:p>
            <a:r>
              <a:rPr lang="el-GR" smtClean="0"/>
              <a:t>Θεωρήσαμε πως το θέμα είναι πιο επίκαιρο από ποτέ και καλό θα ήταν να ενημερώσουμε τους νέους για τους κινδύνους των εθισμών. </a:t>
            </a:r>
          </a:p>
        </p:txBody>
      </p:sp>
    </p:spTree>
    <p:extLst>
      <p:ext uri="{BB962C8B-B14F-4D97-AF65-F5344CB8AC3E}">
        <p14:creationId xmlns:p14="http://schemas.microsoft.com/office/powerpoint/2010/main" val="1535127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3"/>
          <p:cNvSpPr>
            <a:spLocks noGrp="1"/>
          </p:cNvSpPr>
          <p:nvPr>
            <p:ph type="sldNum" sz="quarter" idx="12"/>
          </p:nvPr>
        </p:nvSpPr>
        <p:spPr/>
        <p:txBody>
          <a:bodyPr/>
          <a:lstStyle/>
          <a:p>
            <a:pPr>
              <a:defRPr/>
            </a:pPr>
            <a:fld id="{CD4E30FF-AEFB-457D-9C42-CA2B3D4046D1}" type="slidenum">
              <a:rPr lang="el-GR"/>
              <a:pPr>
                <a:defRPr/>
              </a:pPr>
              <a:t>40</a:t>
            </a:fld>
            <a:endParaRPr lang="el-GR"/>
          </a:p>
        </p:txBody>
      </p:sp>
      <p:sp>
        <p:nvSpPr>
          <p:cNvPr id="35842" name="Rectangle 2"/>
          <p:cNvSpPr>
            <a:spLocks noGrp="1" noChangeArrowheads="1"/>
          </p:cNvSpPr>
          <p:nvPr>
            <p:ph type="title" idx="4294967295"/>
          </p:nvPr>
        </p:nvSpPr>
        <p:spPr>
          <a:xfrm>
            <a:off x="0" y="277813"/>
            <a:ext cx="8229600" cy="1143000"/>
          </a:xfrm>
        </p:spPr>
        <p:txBody>
          <a:bodyPr/>
          <a:lstStyle/>
          <a:p>
            <a:pPr fontAlgn="auto">
              <a:spcAft>
                <a:spcPts val="0"/>
              </a:spcAft>
              <a:defRPr/>
            </a:pPr>
            <a:r>
              <a:rPr lang="el-GR"/>
              <a:t>Εθισμός στο Διαδίκτυο</a:t>
            </a:r>
          </a:p>
        </p:txBody>
      </p:sp>
      <p:sp>
        <p:nvSpPr>
          <p:cNvPr id="35843" name="Rectangle 3"/>
          <p:cNvSpPr>
            <a:spLocks noGrp="1" noChangeArrowheads="1"/>
          </p:cNvSpPr>
          <p:nvPr>
            <p:ph idx="4294967295"/>
          </p:nvPr>
        </p:nvSpPr>
        <p:spPr>
          <a:xfrm>
            <a:off x="0" y="1341438"/>
            <a:ext cx="7978775" cy="4530725"/>
          </a:xfrm>
        </p:spPr>
        <p:txBody>
          <a:bodyPr>
            <a:normAutofit fontScale="92500"/>
          </a:bodyPr>
          <a:lstStyle/>
          <a:p>
            <a:pPr marL="548640" indent="-411480" fontAlgn="auto">
              <a:spcAft>
                <a:spcPts val="0"/>
              </a:spcAft>
              <a:buClr>
                <a:schemeClr val="tx1">
                  <a:shade val="95000"/>
                </a:schemeClr>
              </a:buClr>
              <a:buFont typeface="Wingdings 2"/>
              <a:buChar char=""/>
              <a:defRPr/>
            </a:pPr>
            <a:r>
              <a:rPr lang="el-GR" sz="2200" dirty="0"/>
              <a:t>Ο εθισμός στο </a:t>
            </a:r>
            <a:r>
              <a:rPr lang="el-GR" sz="2200" dirty="0" smtClean="0"/>
              <a:t>Διαδίκτυο</a:t>
            </a:r>
            <a:r>
              <a:rPr lang="el-GR" sz="2200" dirty="0"/>
              <a:t>  μια σχετικά νέα μορφή εξάρτησης</a:t>
            </a:r>
            <a:r>
              <a:rPr lang="en-US" sz="2200" dirty="0"/>
              <a:t> </a:t>
            </a:r>
            <a:r>
              <a:rPr lang="el-GR" sz="2200" dirty="0"/>
              <a:t>αναφέρεται στην «καταναγκαστική, υπερβολική χρήση του διαδικτύου και τον εκνευρισμό ή </a:t>
            </a:r>
            <a:r>
              <a:rPr lang="el-GR" sz="2200" dirty="0" err="1"/>
              <a:t>δυσθυμική</a:t>
            </a:r>
            <a:r>
              <a:rPr lang="el-GR" sz="2200" dirty="0"/>
              <a:t> συμπεριφορά που παρουσιάζεται κατά τη στέρησή της». </a:t>
            </a:r>
          </a:p>
          <a:p>
            <a:pPr marL="548640" indent="-411480" fontAlgn="auto">
              <a:spcAft>
                <a:spcPts val="0"/>
              </a:spcAft>
              <a:buClr>
                <a:schemeClr val="tx1">
                  <a:shade val="95000"/>
                </a:schemeClr>
              </a:buClr>
              <a:buFont typeface="Wingdings 2"/>
              <a:buChar char=""/>
              <a:defRPr/>
            </a:pPr>
            <a:r>
              <a:rPr lang="el-GR" sz="2200" dirty="0"/>
              <a:t>Ο εθισμός στο Διαδίκτυο αν και δεν έχει επισήμως αναγνωρισθεί ως κλινική οντότητα παρά μόνο σε Κίνα, </a:t>
            </a:r>
            <a:r>
              <a:rPr lang="el-GR" sz="2200" dirty="0" err="1"/>
              <a:t>Ν.Κορέα</a:t>
            </a:r>
            <a:r>
              <a:rPr lang="el-GR" sz="2200" dirty="0"/>
              <a:t> και Ταιβάν, αποτελεί μια κατάσταση, που προκαλεί σημαντική έκπτωση στην κοινωνική και επαγγελματική ή ακαδημαϊκή λειτουργικότητα του ατόμου. </a:t>
            </a:r>
          </a:p>
          <a:p>
            <a:pPr marL="548640" indent="-411480" fontAlgn="auto">
              <a:spcAft>
                <a:spcPts val="0"/>
              </a:spcAft>
              <a:buClr>
                <a:schemeClr val="tx1">
                  <a:shade val="95000"/>
                </a:schemeClr>
              </a:buClr>
              <a:buFont typeface="Wingdings 2"/>
              <a:buChar char=""/>
              <a:defRPr/>
            </a:pPr>
            <a:r>
              <a:rPr lang="el-GR" sz="2200" dirty="0"/>
              <a:t>Οι ειδικοί της ψυχικής υγείας όλο και συχνότερα καλούνται, να προσεγγίσουν θεραπευτικά άτομα με προβληματική χρήση του Διαδικτύου.</a:t>
            </a:r>
          </a:p>
          <a:p>
            <a:pPr marL="548640" indent="-411480" fontAlgn="auto">
              <a:spcAft>
                <a:spcPts val="0"/>
              </a:spcAft>
              <a:buClr>
                <a:schemeClr val="tx1">
                  <a:shade val="95000"/>
                </a:schemeClr>
              </a:buClr>
              <a:buFont typeface="Wingdings 2"/>
              <a:buChar char=""/>
              <a:defRPr/>
            </a:pPr>
            <a:r>
              <a:rPr lang="el-GR" sz="2200" dirty="0"/>
              <a:t>Συνηθέστερη ορολογία πέρα από τον εθισμό στο Διαδίκτυο είναι επίσης η παθολογική και υπερβολική χρήση του διαδικτύου</a:t>
            </a:r>
          </a:p>
        </p:txBody>
      </p:sp>
    </p:spTree>
    <p:extLst>
      <p:ext uri="{BB962C8B-B14F-4D97-AF65-F5344CB8AC3E}">
        <p14:creationId xmlns:p14="http://schemas.microsoft.com/office/powerpoint/2010/main" val="1374102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in)">
                                      <p:cBhvr>
                                        <p:cTn id="7" dur="20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 calcmode="lin" valueType="num">
                                      <p:cBhvr>
                                        <p:cTn id="12" dur="1000" fill="hold"/>
                                        <p:tgtEl>
                                          <p:spTgt spid="35843"/>
                                        </p:tgtEl>
                                        <p:attrNameLst>
                                          <p:attrName>ppt_w</p:attrName>
                                        </p:attrNameLst>
                                      </p:cBhvr>
                                      <p:tavLst>
                                        <p:tav tm="0">
                                          <p:val>
                                            <p:fltVal val="0"/>
                                          </p:val>
                                        </p:tav>
                                        <p:tav tm="100000">
                                          <p:val>
                                            <p:strVal val="#ppt_w"/>
                                          </p:val>
                                        </p:tav>
                                      </p:tavLst>
                                    </p:anim>
                                    <p:anim calcmode="lin" valueType="num">
                                      <p:cBhvr>
                                        <p:cTn id="13" dur="1000" fill="hold"/>
                                        <p:tgtEl>
                                          <p:spTgt spid="35843"/>
                                        </p:tgtEl>
                                        <p:attrNameLst>
                                          <p:attrName>ppt_h</p:attrName>
                                        </p:attrNameLst>
                                      </p:cBhvr>
                                      <p:tavLst>
                                        <p:tav tm="0">
                                          <p:val>
                                            <p:fltVal val="0"/>
                                          </p:val>
                                        </p:tav>
                                        <p:tav tm="100000">
                                          <p:val>
                                            <p:strVal val="#ppt_h"/>
                                          </p:val>
                                        </p:tav>
                                      </p:tavLst>
                                    </p:anim>
                                    <p:anim calcmode="lin" valueType="num">
                                      <p:cBhvr>
                                        <p:cTn id="14" dur="1000" fill="hold"/>
                                        <p:tgtEl>
                                          <p:spTgt spid="3584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58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3"/>
          <p:cNvSpPr>
            <a:spLocks noGrp="1"/>
          </p:cNvSpPr>
          <p:nvPr>
            <p:ph type="sldNum" sz="quarter" idx="12"/>
          </p:nvPr>
        </p:nvSpPr>
        <p:spPr/>
        <p:txBody>
          <a:bodyPr/>
          <a:lstStyle/>
          <a:p>
            <a:pPr>
              <a:defRPr/>
            </a:pPr>
            <a:fld id="{F9764496-F41A-4190-8014-3E5FD3E4D48B}" type="slidenum">
              <a:rPr lang="el-GR"/>
              <a:pPr>
                <a:defRPr/>
              </a:pPr>
              <a:t>41</a:t>
            </a:fld>
            <a:endParaRPr lang="el-GR"/>
          </a:p>
        </p:txBody>
      </p:sp>
      <p:sp>
        <p:nvSpPr>
          <p:cNvPr id="36866" name="Rectangle 2"/>
          <p:cNvSpPr>
            <a:spLocks noGrp="1" noChangeArrowheads="1"/>
          </p:cNvSpPr>
          <p:nvPr>
            <p:ph type="title" idx="4294967295"/>
          </p:nvPr>
        </p:nvSpPr>
        <p:spPr>
          <a:xfrm>
            <a:off x="0" y="0"/>
            <a:ext cx="9144000" cy="908050"/>
          </a:xfrm>
        </p:spPr>
        <p:txBody>
          <a:bodyPr/>
          <a:lstStyle/>
          <a:p>
            <a:pPr fontAlgn="auto">
              <a:spcAft>
                <a:spcPts val="0"/>
              </a:spcAft>
              <a:defRPr/>
            </a:pPr>
            <a:r>
              <a:rPr lang="el-GR" sz="2800" dirty="0"/>
              <a:t>ΑΙΤΙΑ ΕΘΙΣΜΟΥ ΣΤΟ ΔΙΑΔΙΚΤΥΟ</a:t>
            </a:r>
          </a:p>
        </p:txBody>
      </p:sp>
      <p:sp>
        <p:nvSpPr>
          <p:cNvPr id="36867" name="Rectangle 3"/>
          <p:cNvSpPr>
            <a:spLocks noGrp="1" noChangeArrowheads="1"/>
          </p:cNvSpPr>
          <p:nvPr>
            <p:ph type="body" idx="4294967295"/>
          </p:nvPr>
        </p:nvSpPr>
        <p:spPr>
          <a:xfrm>
            <a:off x="0" y="908050"/>
            <a:ext cx="9144000" cy="5748338"/>
          </a:xfrm>
        </p:spPr>
        <p:txBody>
          <a:bodyPr>
            <a:normAutofit fontScale="92500" lnSpcReduction="10000"/>
          </a:bodyPr>
          <a:lstStyle/>
          <a:p>
            <a:pPr marL="548640" indent="-411480" algn="just" fontAlgn="auto">
              <a:lnSpc>
                <a:spcPct val="170000"/>
              </a:lnSpc>
              <a:spcAft>
                <a:spcPts val="0"/>
              </a:spcAft>
              <a:buClr>
                <a:schemeClr val="tx1">
                  <a:shade val="95000"/>
                </a:schemeClr>
              </a:buClr>
              <a:buFont typeface="Wingdings 2"/>
              <a:buChar char=""/>
              <a:defRPr/>
            </a:pPr>
            <a:r>
              <a:rPr lang="el-GR" sz="1900" dirty="0">
                <a:latin typeface="Arial" charset="0"/>
              </a:rPr>
              <a:t>Το Διαδίκτυο έχει την ικανότητα να καλύψει συγκεκριμένες ψυχολογικές ανάγκες ενός ατόμου. Μπορεί να δημιουργήσει μια «ιδανική κατάσταση εαυτού», όπου το άτομο μπορεί να εξερευνήσει διάφορες πτυχές της προσωπικότητας του χωρίς να έχει περιορισμούς και συνέπειες. </a:t>
            </a:r>
          </a:p>
          <a:p>
            <a:pPr marL="548640" indent="-411480" algn="just" fontAlgn="auto">
              <a:lnSpc>
                <a:spcPct val="170000"/>
              </a:lnSpc>
              <a:spcAft>
                <a:spcPts val="0"/>
              </a:spcAft>
              <a:buClr>
                <a:schemeClr val="tx1">
                  <a:shade val="95000"/>
                </a:schemeClr>
              </a:buClr>
              <a:buFont typeface="Wingdings 2"/>
              <a:buChar char=""/>
              <a:defRPr/>
            </a:pPr>
            <a:r>
              <a:rPr lang="el-GR" sz="1900" dirty="0">
                <a:latin typeface="Arial" charset="0"/>
              </a:rPr>
              <a:t>Στο Διαδίκτυο δεν υπάρχουν άμεσες συνέπειες των πράξεων, ο χρήστης μπορεί να μπει και να βγει όποτε θέλει, ενώ μπορεί να καλύψει την όποια εξωτερική εμφάνιση, αφού δεν υπάρχει οπτική επαφή.</a:t>
            </a:r>
          </a:p>
          <a:p>
            <a:pPr marL="548640" indent="-411480" algn="just" fontAlgn="auto">
              <a:lnSpc>
                <a:spcPct val="170000"/>
              </a:lnSpc>
              <a:spcAft>
                <a:spcPts val="0"/>
              </a:spcAft>
              <a:buClr>
                <a:schemeClr val="tx1">
                  <a:shade val="95000"/>
                </a:schemeClr>
              </a:buClr>
              <a:buFont typeface="Wingdings 2"/>
              <a:buChar char=""/>
              <a:defRPr/>
            </a:pPr>
            <a:r>
              <a:rPr lang="el-GR" sz="1900" dirty="0">
                <a:latin typeface="Arial" charset="0"/>
              </a:rPr>
              <a:t>Ταυτόχρονα, ο έφηβος μπορεί να ενσαρκώσει διαφορετικούς ρόλους, ή να υιοθετήσει διαφορετικές ταυτότητες ανάλογα με την εκάστοτε διαδικτυακή εμπειρία, εξαιτίας της ανωνυμίας, που συνιστά κατεξοχήν χαρακτηριστικό του Διαδικτύου. </a:t>
            </a:r>
          </a:p>
          <a:p>
            <a:pPr marL="548640" indent="-411480" algn="just" fontAlgn="auto">
              <a:lnSpc>
                <a:spcPct val="170000"/>
              </a:lnSpc>
              <a:spcAft>
                <a:spcPts val="0"/>
              </a:spcAft>
              <a:buClr>
                <a:schemeClr val="tx1">
                  <a:shade val="95000"/>
                </a:schemeClr>
              </a:buClr>
              <a:buFont typeface="Wingdings 2"/>
              <a:buChar char=""/>
              <a:defRPr/>
            </a:pPr>
            <a:r>
              <a:rPr lang="el-GR" sz="1900" dirty="0">
                <a:latin typeface="Arial" charset="0"/>
              </a:rPr>
              <a:t>Συνήθως, τα παιδιά που αντιμετωπίζουν το πρόβλημα του εθισμού στο διαδίκτυο είναι αγόρια και μεγαλώνουν σε δύσκολες καταστάσεις. </a:t>
            </a:r>
          </a:p>
        </p:txBody>
      </p:sp>
    </p:spTree>
    <p:extLst>
      <p:ext uri="{BB962C8B-B14F-4D97-AF65-F5344CB8AC3E}">
        <p14:creationId xmlns:p14="http://schemas.microsoft.com/office/powerpoint/2010/main" val="514648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Horizontal)">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additive="base">
                                        <p:cTn id="12"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additive="base">
                                        <p:cTn id="18"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 calcmode="lin" valueType="num">
                                      <p:cBhvr additive="base">
                                        <p:cTn id="24"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6867">
                                            <p:txEl>
                                              <p:pRg st="3" end="3"/>
                                            </p:txEl>
                                          </p:spTgt>
                                        </p:tgtEl>
                                        <p:attrNameLst>
                                          <p:attrName>style.visibility</p:attrName>
                                        </p:attrNameLst>
                                      </p:cBhvr>
                                      <p:to>
                                        <p:strVal val="visible"/>
                                      </p:to>
                                    </p:set>
                                    <p:anim calcmode="lin" valueType="num">
                                      <p:cBhvr additive="base">
                                        <p:cTn id="30"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C8BBC3B1-D181-4EE6-916A-7039A0118952}" type="slidenum">
              <a:rPr lang="el-GR"/>
              <a:pPr>
                <a:defRPr/>
              </a:pPr>
              <a:t>42</a:t>
            </a:fld>
            <a:endParaRPr lang="el-GR"/>
          </a:p>
        </p:txBody>
      </p:sp>
      <p:sp>
        <p:nvSpPr>
          <p:cNvPr id="29699" name="Ορθογώνιο 2"/>
          <p:cNvSpPr>
            <a:spLocks noChangeArrowheads="1"/>
          </p:cNvSpPr>
          <p:nvPr/>
        </p:nvSpPr>
        <p:spPr bwMode="auto">
          <a:xfrm>
            <a:off x="250825" y="1052513"/>
            <a:ext cx="856932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70000"/>
              </a:lnSpc>
            </a:pPr>
            <a:r>
              <a:rPr lang="el-GR" dirty="0">
                <a:latin typeface="Arial" charset="0"/>
              </a:rPr>
              <a:t>Πρόσφατες έρευνες στην Ελλάδα κατέδειξαν τη σημασία της γονικής μέριμνας και φροντίδας στην ανάπτυξη του εθισμού στο Διαδίκτυο. </a:t>
            </a:r>
          </a:p>
          <a:p>
            <a:pPr algn="just">
              <a:lnSpc>
                <a:spcPct val="170000"/>
              </a:lnSpc>
            </a:pPr>
            <a:r>
              <a:rPr lang="el-GR" dirty="0">
                <a:latin typeface="Arial" charset="0"/>
              </a:rPr>
              <a:t>Η βέλτιστη παροχή γονικής μέριμνας χαρακτηρίζεται από φροντίδα και υγιή </a:t>
            </a:r>
            <a:r>
              <a:rPr lang="el-GR" dirty="0" err="1">
                <a:latin typeface="Arial" charset="0"/>
              </a:rPr>
              <a:t>προστατευτικότητα</a:t>
            </a:r>
            <a:r>
              <a:rPr lang="el-GR" dirty="0">
                <a:latin typeface="Arial" charset="0"/>
              </a:rPr>
              <a:t>, ούτως ώστε το παιδί να κατευθύνεται και να καθοδηγείται με επάρκεια σε ένα ασφαλές περιβάλλον, χωρίς να παρεμποδίζονται οι προσπάθειες του για την ανάδειξη προσωπικής ταυτότητας και αυτονόμησης. </a:t>
            </a:r>
          </a:p>
          <a:p>
            <a:pPr algn="just">
              <a:lnSpc>
                <a:spcPct val="170000"/>
              </a:lnSpc>
            </a:pPr>
            <a:r>
              <a:rPr lang="el-GR" dirty="0">
                <a:latin typeface="Arial" charset="0"/>
              </a:rPr>
              <a:t>Αντίθετα, </a:t>
            </a:r>
            <a:r>
              <a:rPr lang="el-GR" dirty="0" err="1">
                <a:latin typeface="Arial" charset="0"/>
              </a:rPr>
              <a:t>υπερπροστατευτικότα</a:t>
            </a:r>
            <a:r>
              <a:rPr lang="el-GR" dirty="0">
                <a:latin typeface="Arial" charset="0"/>
              </a:rPr>
              <a:t> των γονέων και χαμηλά επίπεδα φροντίδας συνιστούν το πρότυπο μέριμνας '</a:t>
            </a:r>
            <a:r>
              <a:rPr lang="el-GR" dirty="0" err="1">
                <a:latin typeface="Arial" charset="0"/>
              </a:rPr>
              <a:t>affectionless</a:t>
            </a:r>
            <a:r>
              <a:rPr lang="el-GR" dirty="0">
                <a:latin typeface="Arial" charset="0"/>
              </a:rPr>
              <a:t> </a:t>
            </a:r>
            <a:r>
              <a:rPr lang="el-GR" dirty="0" err="1">
                <a:latin typeface="Arial" charset="0"/>
              </a:rPr>
              <a:t>control</a:t>
            </a:r>
            <a:r>
              <a:rPr lang="el-GR" dirty="0">
                <a:latin typeface="Arial" charset="0"/>
              </a:rPr>
              <a:t>' (έλεγχος χωρίς στοργή) το οποίο συνδέθηκε με υψηλότερες βαθμολογίες εθισμού στο Διαδίκτυο.</a:t>
            </a:r>
          </a:p>
        </p:txBody>
      </p:sp>
      <p:sp>
        <p:nvSpPr>
          <p:cNvPr id="4" name="Ορθογώνιο 3"/>
          <p:cNvSpPr/>
          <p:nvPr/>
        </p:nvSpPr>
        <p:spPr>
          <a:xfrm>
            <a:off x="899592" y="404664"/>
            <a:ext cx="7200800" cy="523220"/>
          </a:xfrm>
          <a:prstGeom prst="rect">
            <a:avLst/>
          </a:prstGeom>
        </p:spPr>
        <p:txBody>
          <a:bodyPr>
            <a:spAutoFit/>
          </a:bodyPr>
          <a:lstStyle/>
          <a:p>
            <a:pPr algn="ctr">
              <a:spcBef>
                <a:spcPct val="0"/>
              </a:spcBef>
              <a:defRPr/>
            </a:pPr>
            <a:r>
              <a:rPr lang="el-GR" sz="28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ΑΙΤΙΑ ΕΘΙΣΜΟΥ ΣΤΟ ΔΙΑΔΙΚΤΥΟ</a:t>
            </a:r>
          </a:p>
        </p:txBody>
      </p:sp>
    </p:spTree>
    <p:extLst>
      <p:ext uri="{BB962C8B-B14F-4D97-AF65-F5344CB8AC3E}">
        <p14:creationId xmlns:p14="http://schemas.microsoft.com/office/powerpoint/2010/main" val="12396934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28464472-A97F-484A-B9D1-EDCD8D791C80}" type="slidenum">
              <a:rPr lang="el-GR"/>
              <a:pPr>
                <a:defRPr/>
              </a:pPr>
              <a:t>43</a:t>
            </a:fld>
            <a:endParaRPr lang="el-GR"/>
          </a:p>
        </p:txBody>
      </p:sp>
      <p:sp>
        <p:nvSpPr>
          <p:cNvPr id="40962" name="Rectangle 2"/>
          <p:cNvSpPr>
            <a:spLocks noGrp="1" noChangeArrowheads="1"/>
          </p:cNvSpPr>
          <p:nvPr>
            <p:ph type="title" idx="4294967295"/>
          </p:nvPr>
        </p:nvSpPr>
        <p:spPr>
          <a:xfrm>
            <a:off x="0" y="277813"/>
            <a:ext cx="8229600" cy="1143000"/>
          </a:xfrm>
        </p:spPr>
        <p:txBody>
          <a:bodyPr/>
          <a:lstStyle/>
          <a:p>
            <a:pPr fontAlgn="auto">
              <a:spcAft>
                <a:spcPts val="0"/>
              </a:spcAft>
              <a:defRPr/>
            </a:pPr>
            <a:r>
              <a:rPr lang="el-GR"/>
              <a:t>Ρόλος γονέων</a:t>
            </a:r>
          </a:p>
        </p:txBody>
      </p:sp>
      <p:sp>
        <p:nvSpPr>
          <p:cNvPr id="40963" name="Rectangle 3"/>
          <p:cNvSpPr>
            <a:spLocks noGrp="1" noChangeArrowheads="1"/>
          </p:cNvSpPr>
          <p:nvPr>
            <p:ph type="body" idx="4294967295"/>
          </p:nvPr>
        </p:nvSpPr>
        <p:spPr>
          <a:xfrm>
            <a:off x="0" y="1600200"/>
            <a:ext cx="8229600" cy="4530725"/>
          </a:xfrm>
        </p:spPr>
        <p:txBody>
          <a:bodyPr/>
          <a:lstStyle/>
          <a:p>
            <a:pPr>
              <a:lnSpc>
                <a:spcPct val="80000"/>
              </a:lnSpc>
            </a:pPr>
            <a:r>
              <a:rPr lang="el-GR" sz="2000" dirty="0" smtClean="0">
                <a:latin typeface="Arial" charset="0"/>
              </a:rPr>
              <a:t>Ο ρόλος των γονέων είναι ιδιαίτερα σημαντικός τόσο για την πρόληψη, όσο και για την αντιμετώπιση του εθισμού των παιδιών τους από το Διαδίκτυο.</a:t>
            </a:r>
          </a:p>
          <a:p>
            <a:pPr>
              <a:lnSpc>
                <a:spcPct val="80000"/>
              </a:lnSpc>
            </a:pPr>
            <a:r>
              <a:rPr lang="el-GR" sz="2000" dirty="0" smtClean="0">
                <a:latin typeface="Arial" charset="0"/>
              </a:rPr>
              <a:t> Όσο αναφορά την πρόληψη το σημαντικότερο πράγμα που χρειάζεται να κάνουν οι γονείς προκειμένου να μπορούν να ελέγχουν αποτελεσματικά τη χρήση του Διαδικτύου από τα παιδιά τους, είναι να γνωρίσουν οι ίδιοι το μέσο. </a:t>
            </a:r>
          </a:p>
          <a:p>
            <a:pPr>
              <a:lnSpc>
                <a:spcPct val="80000"/>
              </a:lnSpc>
            </a:pPr>
            <a:r>
              <a:rPr lang="el-GR" sz="2000" dirty="0" smtClean="0">
                <a:latin typeface="Arial" charset="0"/>
              </a:rPr>
              <a:t> Επιπλέον, είναι απαραίτητο να έχουν τεθεί κάποιες βάσεις όταν το παιδί φτάνει στην εφηβεία, να υπάρχουν δηλαδή όρια. Για να υπάρξουν ωστόσο όρια θα πρέπει οι γονείς να μπορούν να διαθέσουν τον απαραίτητο χρόνο, αφού είναι δύσκολο για ενοχικούς γονείς να θέσουν όρια. </a:t>
            </a:r>
          </a:p>
          <a:p>
            <a:pPr>
              <a:lnSpc>
                <a:spcPct val="80000"/>
              </a:lnSpc>
            </a:pPr>
            <a:r>
              <a:rPr lang="el-GR" sz="2000" dirty="0" smtClean="0">
                <a:latin typeface="Arial" charset="0"/>
              </a:rPr>
              <a:t>Σε πιο πρακτικό επίπεδο, ο υπολογιστής είναι καλό να βρίσκεται σε κοινόχρηστο χώρο και όχι στο δωμάτιο του παιδιού, ώστε να ελέγχεται διακριτικά η δραστηριότητα του παιδιού στο Διαδίκτυο. </a:t>
            </a:r>
          </a:p>
          <a:p>
            <a:pPr>
              <a:lnSpc>
                <a:spcPct val="80000"/>
              </a:lnSpc>
              <a:buFont typeface="Wingdings" pitchFamily="2" charset="2"/>
              <a:buNone/>
            </a:pPr>
            <a:endParaRPr lang="el-GR" sz="2000" dirty="0" smtClean="0">
              <a:latin typeface="Arial" charset="0"/>
            </a:endParaRPr>
          </a:p>
        </p:txBody>
      </p:sp>
    </p:spTree>
    <p:extLst>
      <p:ext uri="{BB962C8B-B14F-4D97-AF65-F5344CB8AC3E}">
        <p14:creationId xmlns:p14="http://schemas.microsoft.com/office/powerpoint/2010/main" val="559092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 calcmode="lin" valueType="num">
                                      <p:cBhvr>
                                        <p:cTn id="9" dur="1000" fill="hold"/>
                                        <p:tgtEl>
                                          <p:spTgt spid="40962"/>
                                        </p:tgtEl>
                                        <p:attrNameLst>
                                          <p:attrName>style.rotation</p:attrName>
                                        </p:attrNameLst>
                                      </p:cBhvr>
                                      <p:tavLst>
                                        <p:tav tm="0">
                                          <p:val>
                                            <p:fltVal val="90"/>
                                          </p:val>
                                        </p:tav>
                                        <p:tav tm="100000">
                                          <p:val>
                                            <p:fltVal val="0"/>
                                          </p:val>
                                        </p:tav>
                                      </p:tavLst>
                                    </p:anim>
                                    <p:animEffect transition="in" filter="fade">
                                      <p:cBhvr>
                                        <p:cTn id="10" dur="1000"/>
                                        <p:tgtEl>
                                          <p:spTgt spid="409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0963">
                                            <p:txEl>
                                              <p:pRg st="0" end="0"/>
                                            </p:txEl>
                                          </p:spTgt>
                                        </p:tgtEl>
                                        <p:attrNameLst>
                                          <p:attrName>style.visibility</p:attrName>
                                        </p:attrNameLst>
                                      </p:cBhvr>
                                      <p:to>
                                        <p:strVal val="visible"/>
                                      </p:to>
                                    </p:set>
                                    <p:anim calcmode="lin" valueType="num">
                                      <p:cBhvr>
                                        <p:cTn id="15" dur="10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096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09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09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0963">
                                            <p:txEl>
                                              <p:pRg st="1" end="1"/>
                                            </p:txEl>
                                          </p:spTgt>
                                        </p:tgtEl>
                                        <p:attrNameLst>
                                          <p:attrName>style.visibility</p:attrName>
                                        </p:attrNameLst>
                                      </p:cBhvr>
                                      <p:to>
                                        <p:strVal val="visible"/>
                                      </p:to>
                                    </p:set>
                                    <p:anim calcmode="lin" valueType="num">
                                      <p:cBhvr>
                                        <p:cTn id="23" dur="1000" fill="hold"/>
                                        <p:tgtEl>
                                          <p:spTgt spid="4096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096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09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096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0963">
                                            <p:txEl>
                                              <p:pRg st="2" end="2"/>
                                            </p:txEl>
                                          </p:spTgt>
                                        </p:tgtEl>
                                        <p:attrNameLst>
                                          <p:attrName>style.visibility</p:attrName>
                                        </p:attrNameLst>
                                      </p:cBhvr>
                                      <p:to>
                                        <p:strVal val="visible"/>
                                      </p:to>
                                    </p:set>
                                    <p:anim calcmode="lin" valueType="num">
                                      <p:cBhvr>
                                        <p:cTn id="31" dur="10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096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09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096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0963">
                                            <p:txEl>
                                              <p:pRg st="3" end="3"/>
                                            </p:txEl>
                                          </p:spTgt>
                                        </p:tgtEl>
                                        <p:attrNameLst>
                                          <p:attrName>style.visibility</p:attrName>
                                        </p:attrNameLst>
                                      </p:cBhvr>
                                      <p:to>
                                        <p:strVal val="visible"/>
                                      </p:to>
                                    </p:set>
                                    <p:anim calcmode="lin" valueType="num">
                                      <p:cBhvr>
                                        <p:cTn id="39" dur="1000" fill="hold"/>
                                        <p:tgtEl>
                                          <p:spTgt spid="4096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096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096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096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150938" y="620713"/>
            <a:ext cx="7993062" cy="4610100"/>
          </a:xfrm>
        </p:spPr>
        <p:txBody>
          <a:bodyPr anchor="ctr"/>
          <a:lstStyle/>
          <a:p>
            <a:pPr algn="ctr"/>
            <a:r>
              <a:rPr lang="el-GR" sz="3200" b="1" dirty="0" smtClean="0">
                <a:latin typeface="Calibri" pitchFamily="34" charset="0"/>
              </a:rPr>
              <a:t>ΔΙΑΔΙΚΤΥΑΚΟΣ</a:t>
            </a:r>
            <a:r>
              <a:rPr lang="en-US" sz="3200" b="1" dirty="0" smtClean="0">
                <a:latin typeface="Calibri" pitchFamily="34" charset="0"/>
              </a:rPr>
              <a:t> </a:t>
            </a:r>
            <a:r>
              <a:rPr lang="el-GR" sz="3200" b="1" dirty="0" smtClean="0">
                <a:latin typeface="Calibri" pitchFamily="34" charset="0"/>
              </a:rPr>
              <a:t>ΚΑΙ ΣΧΟΛΙΚΟΣ  </a:t>
            </a:r>
            <a:r>
              <a:rPr lang="el-GR" sz="3200" b="1" dirty="0">
                <a:latin typeface="Calibri" pitchFamily="34" charset="0"/>
              </a:rPr>
              <a:t>ΕΚΦΟΒΙΣΜΟΣ/ΘΥΜΑΤΟΠΟΙΗΣΗ:</a:t>
            </a:r>
            <a:br>
              <a:rPr lang="el-GR" sz="3200" b="1" dirty="0">
                <a:latin typeface="Calibri" pitchFamily="34" charset="0"/>
              </a:rPr>
            </a:br>
            <a:r>
              <a:rPr lang="el-GR" sz="3200" b="1" dirty="0">
                <a:latin typeface="Calibri" pitchFamily="34" charset="0"/>
              </a:rPr>
              <a:t>Περιγραφή-Ερευνητικά Δεδομένα-Πρόληψη</a:t>
            </a:r>
          </a:p>
        </p:txBody>
      </p:sp>
    </p:spTree>
    <p:extLst>
      <p:ext uri="{BB962C8B-B14F-4D97-AF65-F5344CB8AC3E}">
        <p14:creationId xmlns:p14="http://schemas.microsoft.com/office/powerpoint/2010/main" val="134916264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0"/>
            <a:ext cx="7010400" cy="1527175"/>
          </a:xfrm>
        </p:spPr>
        <p:txBody>
          <a:bodyPr anchor="ctr"/>
          <a:lstStyle/>
          <a:p>
            <a:pPr algn="ctr"/>
            <a:r>
              <a:rPr lang="el-GR" sz="3200" b="1">
                <a:latin typeface="Calibri" pitchFamily="34" charset="0"/>
              </a:rPr>
              <a:t>ΕΦΗΒΟΙ ΚΑΙ ΔΙΑΔΙΚΤΥΟ</a:t>
            </a:r>
          </a:p>
        </p:txBody>
      </p:sp>
      <p:sp>
        <p:nvSpPr>
          <p:cNvPr id="4099" name="Rectangle 3"/>
          <p:cNvSpPr>
            <a:spLocks noGrp="1" noChangeArrowheads="1"/>
          </p:cNvSpPr>
          <p:nvPr>
            <p:ph type="body" idx="4294967295"/>
          </p:nvPr>
        </p:nvSpPr>
        <p:spPr>
          <a:xfrm>
            <a:off x="0" y="1557338"/>
            <a:ext cx="8569325" cy="4967287"/>
          </a:xfrm>
        </p:spPr>
        <p:txBody>
          <a:bodyPr/>
          <a:lstStyle/>
          <a:p>
            <a:r>
              <a:rPr lang="el-GR" sz="2500">
                <a:solidFill>
                  <a:schemeClr val="bg2"/>
                </a:solidFill>
                <a:latin typeface="Calibri" pitchFamily="34" charset="0"/>
              </a:rPr>
              <a:t>Πάνω από το </a:t>
            </a:r>
            <a:r>
              <a:rPr lang="el-GR" sz="2500" b="1">
                <a:solidFill>
                  <a:schemeClr val="accent1"/>
                </a:solidFill>
                <a:latin typeface="Calibri" pitchFamily="34" charset="0"/>
              </a:rPr>
              <a:t>80%</a:t>
            </a:r>
            <a:r>
              <a:rPr lang="el-GR" sz="2500">
                <a:solidFill>
                  <a:schemeClr val="bg2"/>
                </a:solidFill>
                <a:latin typeface="Calibri" pitchFamily="34" charset="0"/>
              </a:rPr>
              <a:t> των εφήβων χρησιμοποιούν τα ψηφιακά μέσα, ειδικά το διαδίκτυο </a:t>
            </a:r>
            <a:endParaRPr lang="en-US" sz="2500">
              <a:solidFill>
                <a:schemeClr val="bg2"/>
              </a:solidFill>
              <a:latin typeface="Calibri" pitchFamily="34" charset="0"/>
            </a:endParaRPr>
          </a:p>
          <a:p>
            <a:pPr algn="r">
              <a:buFont typeface="Wingdings" pitchFamily="2" charset="2"/>
              <a:buNone/>
            </a:pPr>
            <a:r>
              <a:rPr lang="en-US" sz="2500">
                <a:solidFill>
                  <a:schemeClr val="bg2"/>
                </a:solidFill>
                <a:latin typeface="Calibri" pitchFamily="34" charset="0"/>
              </a:rPr>
              <a:t>Hinduja</a:t>
            </a:r>
            <a:r>
              <a:rPr lang="el-GR" sz="2500">
                <a:solidFill>
                  <a:schemeClr val="bg2"/>
                </a:solidFill>
                <a:latin typeface="Calibri" pitchFamily="34" charset="0"/>
              </a:rPr>
              <a:t> &amp; </a:t>
            </a:r>
            <a:r>
              <a:rPr lang="en-US" sz="2500">
                <a:solidFill>
                  <a:schemeClr val="bg2"/>
                </a:solidFill>
                <a:latin typeface="Calibri" pitchFamily="34" charset="0"/>
              </a:rPr>
              <a:t>Patchin</a:t>
            </a:r>
            <a:r>
              <a:rPr lang="el-GR" sz="2500">
                <a:solidFill>
                  <a:schemeClr val="bg2"/>
                </a:solidFill>
                <a:latin typeface="Calibri" pitchFamily="34" charset="0"/>
              </a:rPr>
              <a:t>, 2009. </a:t>
            </a:r>
            <a:r>
              <a:rPr lang="en-US" sz="2500">
                <a:solidFill>
                  <a:schemeClr val="bg2"/>
                </a:solidFill>
                <a:latin typeface="Calibri" pitchFamily="34" charset="0"/>
              </a:rPr>
              <a:t>Huang</a:t>
            </a:r>
            <a:r>
              <a:rPr lang="el-GR" sz="2500">
                <a:solidFill>
                  <a:schemeClr val="bg2"/>
                </a:solidFill>
                <a:latin typeface="Calibri" pitchFamily="34" charset="0"/>
              </a:rPr>
              <a:t> &amp; </a:t>
            </a:r>
            <a:r>
              <a:rPr lang="en-US" sz="2500">
                <a:solidFill>
                  <a:schemeClr val="bg2"/>
                </a:solidFill>
                <a:latin typeface="Calibri" pitchFamily="34" charset="0"/>
              </a:rPr>
              <a:t>Chou</a:t>
            </a:r>
            <a:r>
              <a:rPr lang="el-GR" sz="2500">
                <a:solidFill>
                  <a:schemeClr val="bg2"/>
                </a:solidFill>
                <a:latin typeface="Calibri" pitchFamily="34" charset="0"/>
              </a:rPr>
              <a:t>, 2010</a:t>
            </a:r>
          </a:p>
          <a:p>
            <a:endParaRPr lang="el-GR" sz="2500">
              <a:solidFill>
                <a:schemeClr val="bg2"/>
              </a:solidFill>
              <a:latin typeface="Calibri" pitchFamily="34" charset="0"/>
            </a:endParaRPr>
          </a:p>
          <a:p>
            <a:r>
              <a:rPr lang="el-GR" sz="2500" b="1">
                <a:solidFill>
                  <a:schemeClr val="accent1"/>
                </a:solidFill>
                <a:latin typeface="Calibri" pitchFamily="34" charset="0"/>
              </a:rPr>
              <a:t>Θετική πλευρά</a:t>
            </a:r>
            <a:r>
              <a:rPr lang="en-US" sz="2500">
                <a:solidFill>
                  <a:schemeClr val="accent1"/>
                </a:solidFill>
                <a:latin typeface="Calibri" pitchFamily="34" charset="0"/>
              </a:rPr>
              <a:t>:</a:t>
            </a:r>
            <a:r>
              <a:rPr lang="en-US" sz="2500">
                <a:solidFill>
                  <a:schemeClr val="bg2"/>
                </a:solidFill>
                <a:latin typeface="Calibri" pitchFamily="34" charset="0"/>
              </a:rPr>
              <a:t> </a:t>
            </a:r>
            <a:r>
              <a:rPr lang="el-GR" sz="2500">
                <a:solidFill>
                  <a:schemeClr val="bg2"/>
                </a:solidFill>
                <a:latin typeface="Calibri" pitchFamily="34" charset="0"/>
              </a:rPr>
              <a:t>Ευεργετικές συνέπειες για την ανάπτυξη της προσωπικότητας </a:t>
            </a:r>
            <a:endParaRPr lang="en-US" sz="2500">
              <a:solidFill>
                <a:schemeClr val="bg2"/>
              </a:solidFill>
              <a:latin typeface="Calibri" pitchFamily="34" charset="0"/>
            </a:endParaRPr>
          </a:p>
          <a:p>
            <a:pPr algn="r">
              <a:buFont typeface="Wingdings" pitchFamily="2" charset="2"/>
              <a:buNone/>
            </a:pPr>
            <a:r>
              <a:rPr lang="en-US" sz="2500">
                <a:solidFill>
                  <a:schemeClr val="bg2"/>
                </a:solidFill>
                <a:latin typeface="Calibri" pitchFamily="34" charset="0"/>
              </a:rPr>
              <a:t>Law</a:t>
            </a:r>
            <a:r>
              <a:rPr lang="el-GR" sz="2500">
                <a:solidFill>
                  <a:schemeClr val="bg2"/>
                </a:solidFill>
                <a:latin typeface="Calibri" pitchFamily="34" charset="0"/>
              </a:rPr>
              <a:t>, 2009. </a:t>
            </a:r>
            <a:r>
              <a:rPr lang="en-US" sz="2500">
                <a:solidFill>
                  <a:schemeClr val="bg2"/>
                </a:solidFill>
                <a:latin typeface="Calibri" pitchFamily="34" charset="0"/>
              </a:rPr>
              <a:t>Huang</a:t>
            </a:r>
            <a:r>
              <a:rPr lang="el-GR" sz="2500">
                <a:solidFill>
                  <a:schemeClr val="bg2"/>
                </a:solidFill>
                <a:latin typeface="Calibri" pitchFamily="34" charset="0"/>
              </a:rPr>
              <a:t> &amp; </a:t>
            </a:r>
            <a:r>
              <a:rPr lang="en-US" sz="2500">
                <a:solidFill>
                  <a:schemeClr val="bg2"/>
                </a:solidFill>
                <a:latin typeface="Calibri" pitchFamily="34" charset="0"/>
              </a:rPr>
              <a:t>Chou</a:t>
            </a:r>
            <a:r>
              <a:rPr lang="el-GR" sz="2500">
                <a:solidFill>
                  <a:schemeClr val="bg2"/>
                </a:solidFill>
                <a:latin typeface="Calibri" pitchFamily="34" charset="0"/>
              </a:rPr>
              <a:t>, 2010</a:t>
            </a:r>
            <a:endParaRPr lang="en-US" sz="2500">
              <a:solidFill>
                <a:schemeClr val="bg2"/>
              </a:solidFill>
              <a:latin typeface="Calibri" pitchFamily="34" charset="0"/>
            </a:endParaRPr>
          </a:p>
          <a:p>
            <a:endParaRPr lang="el-GR" sz="2500">
              <a:solidFill>
                <a:schemeClr val="bg2"/>
              </a:solidFill>
              <a:latin typeface="Calibri" pitchFamily="34" charset="0"/>
            </a:endParaRPr>
          </a:p>
          <a:p>
            <a:r>
              <a:rPr lang="el-GR" sz="2500" b="1">
                <a:solidFill>
                  <a:schemeClr val="accent1"/>
                </a:solidFill>
                <a:latin typeface="Calibri" pitchFamily="34" charset="0"/>
              </a:rPr>
              <a:t>Επικίνδυνη πλευρά</a:t>
            </a:r>
            <a:r>
              <a:rPr lang="en-US" sz="2500">
                <a:solidFill>
                  <a:schemeClr val="accent1"/>
                </a:solidFill>
                <a:latin typeface="Calibri" pitchFamily="34" charset="0"/>
              </a:rPr>
              <a:t>:</a:t>
            </a:r>
            <a:r>
              <a:rPr lang="en-US" sz="2500">
                <a:solidFill>
                  <a:schemeClr val="bg2"/>
                </a:solidFill>
                <a:latin typeface="Calibri" pitchFamily="34" charset="0"/>
              </a:rPr>
              <a:t> </a:t>
            </a:r>
            <a:r>
              <a:rPr lang="el-GR" sz="2500">
                <a:solidFill>
                  <a:schemeClr val="bg2"/>
                </a:solidFill>
                <a:latin typeface="Calibri" pitchFamily="34" charset="0"/>
              </a:rPr>
              <a:t>Ευκαιρία για εκτόνωση επιθετικότητας</a:t>
            </a:r>
            <a:r>
              <a:rPr lang="en-US" sz="2500">
                <a:solidFill>
                  <a:schemeClr val="bg2"/>
                </a:solidFill>
                <a:latin typeface="Calibri" pitchFamily="34" charset="0"/>
              </a:rPr>
              <a:t> </a:t>
            </a:r>
            <a:r>
              <a:rPr lang="el-GR" sz="2500">
                <a:solidFill>
                  <a:schemeClr val="bg2"/>
                </a:solidFill>
                <a:latin typeface="Calibri" pitchFamily="34" charset="0"/>
                <a:cs typeface="Arial" pitchFamily="34" charset="0"/>
              </a:rPr>
              <a:t>→</a:t>
            </a:r>
          </a:p>
          <a:p>
            <a:pPr>
              <a:buFont typeface="Wingdings" pitchFamily="2" charset="2"/>
              <a:buNone/>
            </a:pPr>
            <a:r>
              <a:rPr lang="en-US" sz="2500">
                <a:solidFill>
                  <a:schemeClr val="bg2"/>
                </a:solidFill>
                <a:latin typeface="Calibri" pitchFamily="34" charset="0"/>
                <a:cs typeface="Arial" pitchFamily="34" charset="0"/>
              </a:rPr>
              <a:t>    </a:t>
            </a:r>
            <a:r>
              <a:rPr lang="el-GR" sz="2500">
                <a:solidFill>
                  <a:schemeClr val="tx2"/>
                </a:solidFill>
                <a:latin typeface="Calibri" pitchFamily="34" charset="0"/>
                <a:cs typeface="Arial" pitchFamily="34" charset="0"/>
              </a:rPr>
              <a:t>Διαδικτυακός Εκφοβισμός-Θυματοποίηση</a:t>
            </a:r>
            <a:r>
              <a:rPr lang="el-GR" sz="2500">
                <a:solidFill>
                  <a:schemeClr val="bg2"/>
                </a:solidFill>
                <a:latin typeface="Calibri" pitchFamily="34" charset="0"/>
                <a:cs typeface="Arial" pitchFamily="34" charset="0"/>
              </a:rPr>
              <a:t> (</a:t>
            </a:r>
            <a:r>
              <a:rPr lang="en-US" sz="2500">
                <a:solidFill>
                  <a:schemeClr val="bg2"/>
                </a:solidFill>
                <a:latin typeface="Calibri" pitchFamily="34" charset="0"/>
                <a:cs typeface="Arial" pitchFamily="34" charset="0"/>
              </a:rPr>
              <a:t>Cyberbullying</a:t>
            </a:r>
            <a:r>
              <a:rPr lang="en-US" sz="2500">
                <a:latin typeface="Calibri" pitchFamily="34" charset="0"/>
                <a:cs typeface="Arial" pitchFamily="34" charset="0"/>
              </a:rPr>
              <a:t>)</a:t>
            </a:r>
            <a:endParaRPr lang="el-GR" sz="2500">
              <a:latin typeface="Calibri" pitchFamily="34" charset="0"/>
              <a:cs typeface="Arial" pitchFamily="34" charset="0"/>
            </a:endParaRPr>
          </a:p>
        </p:txBody>
      </p:sp>
    </p:spTree>
    <p:extLst>
      <p:ext uri="{BB962C8B-B14F-4D97-AF65-F5344CB8AC3E}">
        <p14:creationId xmlns:p14="http://schemas.microsoft.com/office/powerpoint/2010/main" val="24455124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133600" y="260350"/>
            <a:ext cx="7010400" cy="1296988"/>
          </a:xfrm>
        </p:spPr>
        <p:txBody>
          <a:bodyPr anchor="ctr"/>
          <a:lstStyle/>
          <a:p>
            <a:pPr algn="ctr"/>
            <a:r>
              <a:rPr lang="el-GR" sz="3200" b="1">
                <a:latin typeface="Calibri" pitchFamily="34" charset="0"/>
              </a:rPr>
              <a:t>ΔΙΑΔΙΚΤΥΑΚΟΣ ΕΚΦΟΒΙΣΜΟΣ-ΘΥΜΑΤΟΠΟΙΗΣΗ </a:t>
            </a:r>
            <a:r>
              <a:rPr lang="en-US" sz="3200" b="1">
                <a:latin typeface="Calibri" pitchFamily="34" charset="0"/>
              </a:rPr>
              <a:t>(CYBER-BULLYING)</a:t>
            </a:r>
            <a:endParaRPr lang="el-GR" sz="3200" b="1">
              <a:latin typeface="Calibri" pitchFamily="34" charset="0"/>
            </a:endParaRPr>
          </a:p>
        </p:txBody>
      </p:sp>
      <p:sp>
        <p:nvSpPr>
          <p:cNvPr id="7171" name="Rectangle 3"/>
          <p:cNvSpPr>
            <a:spLocks noGrp="1" noChangeArrowheads="1"/>
          </p:cNvSpPr>
          <p:nvPr>
            <p:ph type="body" idx="4294967295"/>
          </p:nvPr>
        </p:nvSpPr>
        <p:spPr>
          <a:xfrm>
            <a:off x="933450" y="1773238"/>
            <a:ext cx="8210550" cy="5084762"/>
          </a:xfrm>
        </p:spPr>
        <p:txBody>
          <a:bodyPr/>
          <a:lstStyle/>
          <a:p>
            <a:pPr>
              <a:buFont typeface="Wingdings" pitchFamily="2" charset="2"/>
              <a:buNone/>
            </a:pPr>
            <a:endParaRPr lang="el-GR" sz="2600">
              <a:latin typeface="Arial" pitchFamily="34" charset="0"/>
            </a:endParaRPr>
          </a:p>
          <a:p>
            <a:pPr>
              <a:buFont typeface="Wingdings" pitchFamily="2" charset="2"/>
              <a:buNone/>
            </a:pPr>
            <a:r>
              <a:rPr lang="el-GR" sz="2400">
                <a:latin typeface="Calibri" pitchFamily="34" charset="0"/>
              </a:rPr>
              <a:t>   Κάθε συμπεριφορά που εκδηλώνεται μέσω </a:t>
            </a:r>
            <a:r>
              <a:rPr lang="el-GR" sz="2400" i="1">
                <a:latin typeface="Calibri" pitchFamily="34" charset="0"/>
              </a:rPr>
              <a:t>ηλεκτρονικών</a:t>
            </a:r>
            <a:r>
              <a:rPr lang="en-US" sz="2400" i="1">
                <a:latin typeface="Calibri" pitchFamily="34" charset="0"/>
              </a:rPr>
              <a:t> </a:t>
            </a:r>
            <a:r>
              <a:rPr lang="el-GR" sz="2400" i="1">
                <a:latin typeface="Calibri" pitchFamily="34" charset="0"/>
              </a:rPr>
              <a:t>ή ψηφιακών μέσων</a:t>
            </a:r>
            <a:r>
              <a:rPr lang="el-GR" sz="2400">
                <a:latin typeface="Calibri" pitchFamily="34" charset="0"/>
              </a:rPr>
              <a:t> </a:t>
            </a:r>
          </a:p>
          <a:p>
            <a:pPr>
              <a:buFont typeface="Wingdings" pitchFamily="2" charset="2"/>
              <a:buNone/>
            </a:pPr>
            <a:r>
              <a:rPr lang="el-GR" sz="2400">
                <a:latin typeface="Calibri" pitchFamily="34" charset="0"/>
              </a:rPr>
              <a:t>    και έχει, </a:t>
            </a:r>
            <a:r>
              <a:rPr lang="el-GR" sz="2400" i="1">
                <a:latin typeface="Calibri" pitchFamily="34" charset="0"/>
              </a:rPr>
              <a:t>επαναλαμβανόμενα,</a:t>
            </a:r>
            <a:r>
              <a:rPr lang="el-GR" sz="2400">
                <a:latin typeface="Calibri" pitchFamily="34" charset="0"/>
              </a:rPr>
              <a:t> σκοπό </a:t>
            </a:r>
          </a:p>
          <a:p>
            <a:pPr>
              <a:buFont typeface="Wingdings" pitchFamily="2" charset="2"/>
              <a:buNone/>
            </a:pPr>
            <a:r>
              <a:rPr lang="el-GR" sz="2400">
                <a:latin typeface="Calibri" pitchFamily="34" charset="0"/>
              </a:rPr>
              <a:t>    τη μετάδοση εχθρικών ή επιθετικών μηνυμάτων</a:t>
            </a:r>
          </a:p>
          <a:p>
            <a:pPr>
              <a:buFont typeface="Wingdings" pitchFamily="2" charset="2"/>
              <a:buNone/>
            </a:pPr>
            <a:r>
              <a:rPr lang="el-GR" sz="2400">
                <a:latin typeface="Calibri" pitchFamily="34" charset="0"/>
              </a:rPr>
              <a:t>    με πρόθεση να προκαλέσουν </a:t>
            </a:r>
          </a:p>
          <a:p>
            <a:pPr>
              <a:buFont typeface="Wingdings" pitchFamily="2" charset="2"/>
              <a:buNone/>
            </a:pPr>
            <a:r>
              <a:rPr lang="el-GR" sz="2400">
                <a:latin typeface="Calibri" pitchFamily="34" charset="0"/>
              </a:rPr>
              <a:t>    βλάβη ή δυσαρέσκεια στους άλλους</a:t>
            </a:r>
            <a:endParaRPr lang="en-US" sz="2400">
              <a:latin typeface="Calibri" pitchFamily="34" charset="0"/>
            </a:endParaRPr>
          </a:p>
          <a:p>
            <a:pPr algn="r">
              <a:buFont typeface="Wingdings" pitchFamily="2" charset="2"/>
              <a:buNone/>
            </a:pPr>
            <a:r>
              <a:rPr lang="en-US" sz="2400">
                <a:latin typeface="Calibri" pitchFamily="34" charset="0"/>
              </a:rPr>
              <a:t>   Tokunaga, 2010</a:t>
            </a:r>
            <a:endParaRPr lang="el-GR" sz="3700">
              <a:latin typeface="Calibri" pitchFamily="34" charset="0"/>
            </a:endParaRPr>
          </a:p>
          <a:p>
            <a:pPr>
              <a:buFont typeface="Wingdings" pitchFamily="2" charset="2"/>
              <a:buNone/>
            </a:pPr>
            <a:endParaRPr lang="el-GR" sz="3700" b="1">
              <a:latin typeface="Calibri" pitchFamily="34" charset="0"/>
            </a:endParaRPr>
          </a:p>
          <a:p>
            <a:pPr>
              <a:buFont typeface="Wingdings" pitchFamily="2" charset="2"/>
              <a:buNone/>
            </a:pPr>
            <a:endParaRPr lang="el-GR" sz="3700" b="1">
              <a:latin typeface="Calibri" pitchFamily="34" charset="0"/>
            </a:endParaRPr>
          </a:p>
        </p:txBody>
      </p:sp>
    </p:spTree>
    <p:extLst>
      <p:ext uri="{BB962C8B-B14F-4D97-AF65-F5344CB8AC3E}">
        <p14:creationId xmlns:p14="http://schemas.microsoft.com/office/powerpoint/2010/main" val="288699928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a:r>
              <a:rPr lang="el-GR" sz="3200">
                <a:latin typeface="Calibri" pitchFamily="34" charset="0"/>
              </a:rPr>
              <a:t> </a:t>
            </a:r>
            <a:r>
              <a:rPr lang="el-GR" sz="3200" b="1">
                <a:latin typeface="Calibri" pitchFamily="34" charset="0"/>
              </a:rPr>
              <a:t>ΣΥΓΚΡΙΣΗ ΠΑΡΑΔΟΣΙΑΚΟΥ ΚΑΙ ΔΙΑΔΙΚΤΥΑΚΟΥ ΕΚΦΟΒΙΣΜΟΥ/ΘΥΜΑΤΟΠΟΙΗΣΗΣ</a:t>
            </a:r>
          </a:p>
        </p:txBody>
      </p:sp>
      <p:sp>
        <p:nvSpPr>
          <p:cNvPr id="65539" name="Rectangle 3"/>
          <p:cNvSpPr>
            <a:spLocks noGrp="1" noChangeArrowheads="1"/>
          </p:cNvSpPr>
          <p:nvPr>
            <p:ph idx="1"/>
          </p:nvPr>
        </p:nvSpPr>
        <p:spPr>
          <a:xfrm>
            <a:off x="1370013" y="1557338"/>
            <a:ext cx="7313612" cy="5300662"/>
          </a:xfrm>
        </p:spPr>
        <p:txBody>
          <a:bodyPr/>
          <a:lstStyle/>
          <a:p>
            <a:pPr>
              <a:lnSpc>
                <a:spcPct val="80000"/>
              </a:lnSpc>
              <a:buFont typeface="Wingdings" pitchFamily="2" charset="2"/>
              <a:buNone/>
            </a:pPr>
            <a:r>
              <a:rPr lang="el-GR" sz="1600" i="1">
                <a:latin typeface="Calibri" pitchFamily="34" charset="0"/>
              </a:rPr>
              <a:t>Ο διαδικτυακός εκφοβισμός, σε σχέση με τον παραδοσιακό…</a:t>
            </a:r>
            <a:endParaRPr lang="en-US" sz="1600" i="1">
              <a:latin typeface="Calibri" pitchFamily="34" charset="0"/>
            </a:endParaRPr>
          </a:p>
          <a:p>
            <a:pPr>
              <a:lnSpc>
                <a:spcPct val="80000"/>
              </a:lnSpc>
            </a:pPr>
            <a:endParaRPr lang="en-US" sz="1600" i="1">
              <a:latin typeface="Calibri" pitchFamily="34" charset="0"/>
            </a:endParaRPr>
          </a:p>
          <a:p>
            <a:pPr>
              <a:lnSpc>
                <a:spcPct val="80000"/>
              </a:lnSpc>
            </a:pPr>
            <a:r>
              <a:rPr lang="el-GR" sz="1600">
                <a:latin typeface="Calibri" pitchFamily="34" charset="0"/>
              </a:rPr>
              <a:t>Συμβαίνει Οπουδήποτε (όχι μόνο στο σχολείο)</a:t>
            </a:r>
          </a:p>
          <a:p>
            <a:pPr>
              <a:lnSpc>
                <a:spcPct val="80000"/>
              </a:lnSpc>
            </a:pPr>
            <a:endParaRPr lang="el-GR" sz="1600">
              <a:latin typeface="Calibri" pitchFamily="34" charset="0"/>
            </a:endParaRPr>
          </a:p>
          <a:p>
            <a:pPr>
              <a:lnSpc>
                <a:spcPct val="80000"/>
              </a:lnSpc>
            </a:pPr>
            <a:r>
              <a:rPr lang="el-GR" sz="1600">
                <a:latin typeface="Calibri" pitchFamily="34" charset="0"/>
              </a:rPr>
              <a:t>Έχει την τάση να αυξάνεται</a:t>
            </a:r>
          </a:p>
          <a:p>
            <a:pPr>
              <a:lnSpc>
                <a:spcPct val="80000"/>
              </a:lnSpc>
            </a:pPr>
            <a:endParaRPr lang="el-GR" sz="1600">
              <a:latin typeface="Calibri" pitchFamily="34" charset="0"/>
            </a:endParaRPr>
          </a:p>
          <a:p>
            <a:pPr>
              <a:lnSpc>
                <a:spcPct val="80000"/>
              </a:lnSpc>
            </a:pPr>
            <a:r>
              <a:rPr lang="el-GR" sz="1600">
                <a:latin typeface="Calibri" pitchFamily="34" charset="0"/>
              </a:rPr>
              <a:t>Συμβαίνει σε πλαίσια </a:t>
            </a:r>
            <a:r>
              <a:rPr lang="el-GR" sz="1600">
                <a:solidFill>
                  <a:schemeClr val="accent1"/>
                </a:solidFill>
                <a:latin typeface="Calibri" pitchFamily="34" charset="0"/>
              </a:rPr>
              <a:t>ανωνυμίας</a:t>
            </a:r>
          </a:p>
          <a:p>
            <a:pPr>
              <a:lnSpc>
                <a:spcPct val="80000"/>
              </a:lnSpc>
              <a:buFontTx/>
              <a:buChar char="-"/>
            </a:pPr>
            <a:r>
              <a:rPr lang="el-GR" sz="1600">
                <a:latin typeface="Calibri" pitchFamily="34" charset="0"/>
              </a:rPr>
              <a:t>Υψηλότερα επίπεδα άρσης αναστολών (αίσθηση του θύτη πως είναι αόρατος</a:t>
            </a:r>
            <a:r>
              <a:rPr lang="en-US" sz="1600">
                <a:latin typeface="Calibri" pitchFamily="34" charset="0"/>
              </a:rPr>
              <a:t>, </a:t>
            </a:r>
            <a:r>
              <a:rPr lang="el-GR" sz="1600">
                <a:latin typeface="Calibri" pitchFamily="34" charset="0"/>
              </a:rPr>
              <a:t>αποπροσωποποίηση)</a:t>
            </a:r>
          </a:p>
          <a:p>
            <a:pPr>
              <a:lnSpc>
                <a:spcPct val="80000"/>
              </a:lnSpc>
              <a:buFontTx/>
              <a:buChar char="-"/>
            </a:pPr>
            <a:r>
              <a:rPr lang="el-GR" sz="1600">
                <a:latin typeface="Calibri" pitchFamily="34" charset="0"/>
              </a:rPr>
              <a:t>Όχι προϋπόθεση η διαφορά δύναμης μεταξύ θύματος και θύτη</a:t>
            </a:r>
          </a:p>
          <a:p>
            <a:pPr>
              <a:lnSpc>
                <a:spcPct val="80000"/>
              </a:lnSpc>
            </a:pPr>
            <a:endParaRPr lang="el-GR" sz="1600">
              <a:solidFill>
                <a:schemeClr val="accent1"/>
              </a:solidFill>
              <a:latin typeface="Calibri" pitchFamily="34" charset="0"/>
            </a:endParaRPr>
          </a:p>
          <a:p>
            <a:pPr>
              <a:lnSpc>
                <a:spcPct val="80000"/>
              </a:lnSpc>
            </a:pPr>
            <a:r>
              <a:rPr lang="el-GR" sz="1600">
                <a:latin typeface="Calibri" pitchFamily="34" charset="0"/>
              </a:rPr>
              <a:t>Εξαπλώνεται με υψηλότερη ταχύτητα</a:t>
            </a:r>
          </a:p>
          <a:p>
            <a:pPr>
              <a:lnSpc>
                <a:spcPct val="80000"/>
              </a:lnSpc>
            </a:pPr>
            <a:endParaRPr lang="el-GR" sz="1600">
              <a:latin typeface="Calibri" pitchFamily="34" charset="0"/>
            </a:endParaRPr>
          </a:p>
          <a:p>
            <a:pPr>
              <a:lnSpc>
                <a:spcPct val="80000"/>
              </a:lnSpc>
            </a:pPr>
            <a:r>
              <a:rPr lang="el-GR" sz="1600">
                <a:latin typeface="Calibri" pitchFamily="34" charset="0"/>
              </a:rPr>
              <a:t>Πιο σαδιστικός</a:t>
            </a:r>
          </a:p>
          <a:p>
            <a:pPr>
              <a:lnSpc>
                <a:spcPct val="80000"/>
              </a:lnSpc>
            </a:pPr>
            <a:endParaRPr lang="el-GR" sz="1600">
              <a:latin typeface="Calibri" pitchFamily="34" charset="0"/>
            </a:endParaRPr>
          </a:p>
          <a:p>
            <a:pPr>
              <a:lnSpc>
                <a:spcPct val="80000"/>
              </a:lnSpc>
            </a:pPr>
            <a:r>
              <a:rPr lang="el-GR" sz="1600">
                <a:latin typeface="Calibri" pitchFamily="34" charset="0"/>
              </a:rPr>
              <a:t>Έχει μεγαλύτερο αντίκτυπο στο θύμα</a:t>
            </a:r>
          </a:p>
          <a:p>
            <a:pPr>
              <a:lnSpc>
                <a:spcPct val="80000"/>
              </a:lnSpc>
            </a:pPr>
            <a:endParaRPr lang="el-GR" sz="1600">
              <a:latin typeface="Calibri" pitchFamily="34" charset="0"/>
            </a:endParaRPr>
          </a:p>
          <a:p>
            <a:pPr>
              <a:lnSpc>
                <a:spcPct val="80000"/>
              </a:lnSpc>
            </a:pPr>
            <a:r>
              <a:rPr lang="el-GR" sz="1600">
                <a:latin typeface="Calibri" pitchFamily="34" charset="0"/>
              </a:rPr>
              <a:t>Έχει ως θύματα συχνότερα τα κορίτσια</a:t>
            </a:r>
          </a:p>
          <a:p>
            <a:pPr>
              <a:lnSpc>
                <a:spcPct val="80000"/>
              </a:lnSpc>
            </a:pPr>
            <a:endParaRPr lang="el-GR" sz="1600">
              <a:latin typeface="Calibri" pitchFamily="34" charset="0"/>
            </a:endParaRPr>
          </a:p>
          <a:p>
            <a:pPr>
              <a:lnSpc>
                <a:spcPct val="80000"/>
              </a:lnSpc>
            </a:pPr>
            <a:r>
              <a:rPr lang="el-GR" sz="1600">
                <a:latin typeface="Calibri" pitchFamily="34" charset="0"/>
              </a:rPr>
              <a:t>Εμπλέκει τους παρατηρητές ως θύτες και δεν τους αφήνει αμέτοχους. </a:t>
            </a:r>
          </a:p>
        </p:txBody>
      </p:sp>
    </p:spTree>
    <p:extLst>
      <p:ext uri="{BB962C8B-B14F-4D97-AF65-F5344CB8AC3E}">
        <p14:creationId xmlns:p14="http://schemas.microsoft.com/office/powerpoint/2010/main" val="33989094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830388" y="333375"/>
            <a:ext cx="7313612" cy="1143000"/>
          </a:xfrm>
        </p:spPr>
        <p:txBody>
          <a:bodyPr anchor="ctr"/>
          <a:lstStyle/>
          <a:p>
            <a:pPr algn="ctr"/>
            <a:r>
              <a:rPr lang="el-GR" sz="3200" b="1">
                <a:latin typeface="Calibri" pitchFamily="34" charset="0"/>
              </a:rPr>
              <a:t>ΣΤΑΤΙΣΤΙΚΑ ΣΤΟΙΧΕΙΑ</a:t>
            </a:r>
          </a:p>
        </p:txBody>
      </p:sp>
      <p:sp>
        <p:nvSpPr>
          <p:cNvPr id="11267" name="Rectangle 3"/>
          <p:cNvSpPr>
            <a:spLocks noGrp="1" noChangeArrowheads="1"/>
          </p:cNvSpPr>
          <p:nvPr>
            <p:ph type="body" idx="4294967295"/>
          </p:nvPr>
        </p:nvSpPr>
        <p:spPr>
          <a:xfrm>
            <a:off x="646113" y="1628775"/>
            <a:ext cx="8497887" cy="4384675"/>
          </a:xfrm>
        </p:spPr>
        <p:txBody>
          <a:bodyPr>
            <a:normAutofit lnSpcReduction="10000"/>
          </a:bodyPr>
          <a:lstStyle/>
          <a:p>
            <a:pPr>
              <a:lnSpc>
                <a:spcPct val="80000"/>
              </a:lnSpc>
            </a:pPr>
            <a:r>
              <a:rPr lang="el-GR" sz="1800" b="1">
                <a:solidFill>
                  <a:schemeClr val="tx2"/>
                </a:solidFill>
                <a:latin typeface="Calibri" pitchFamily="34" charset="0"/>
              </a:rPr>
              <a:t>Έφηβοι θύτες/θύματα</a:t>
            </a:r>
            <a:r>
              <a:rPr lang="en-US" sz="1800" b="1">
                <a:solidFill>
                  <a:schemeClr val="tx2"/>
                </a:solidFill>
                <a:latin typeface="Calibri" pitchFamily="34" charset="0"/>
              </a:rPr>
              <a:t>: </a:t>
            </a:r>
            <a:r>
              <a:rPr lang="en-US" sz="1800">
                <a:solidFill>
                  <a:schemeClr val="accent1"/>
                </a:solidFill>
                <a:latin typeface="Calibri" pitchFamily="34" charset="0"/>
              </a:rPr>
              <a:t>20</a:t>
            </a:r>
            <a:r>
              <a:rPr lang="el-GR" sz="1800">
                <a:solidFill>
                  <a:schemeClr val="accent1"/>
                </a:solidFill>
                <a:latin typeface="Calibri" pitchFamily="34" charset="0"/>
              </a:rPr>
              <a:t>%</a:t>
            </a:r>
            <a:r>
              <a:rPr lang="en-US" sz="1800">
                <a:solidFill>
                  <a:schemeClr val="accent1"/>
                </a:solidFill>
                <a:latin typeface="Calibri" pitchFamily="34" charset="0"/>
              </a:rPr>
              <a:t>-40%</a:t>
            </a:r>
            <a:r>
              <a:rPr lang="el-GR" sz="1800">
                <a:solidFill>
                  <a:schemeClr val="tx2"/>
                </a:solidFill>
                <a:latin typeface="Calibri" pitchFamily="34" charset="0"/>
              </a:rPr>
              <a:t> </a:t>
            </a:r>
            <a:r>
              <a:rPr lang="en-US" sz="1800">
                <a:solidFill>
                  <a:schemeClr val="tx2"/>
                </a:solidFill>
                <a:latin typeface="Calibri" pitchFamily="34" charset="0"/>
              </a:rPr>
              <a:t> </a:t>
            </a:r>
          </a:p>
          <a:p>
            <a:pPr algn="r">
              <a:lnSpc>
                <a:spcPct val="80000"/>
              </a:lnSpc>
              <a:buFont typeface="Wingdings" pitchFamily="2" charset="2"/>
              <a:buNone/>
            </a:pPr>
            <a:endParaRPr lang="el-GR" sz="1800">
              <a:latin typeface="Calibri" pitchFamily="34" charset="0"/>
            </a:endParaRPr>
          </a:p>
          <a:p>
            <a:pPr algn="r">
              <a:lnSpc>
                <a:spcPct val="80000"/>
              </a:lnSpc>
              <a:buFont typeface="Wingdings" pitchFamily="2" charset="2"/>
              <a:buNone/>
            </a:pPr>
            <a:r>
              <a:rPr lang="en-US" sz="1800">
                <a:latin typeface="Calibri" pitchFamily="34" charset="0"/>
              </a:rPr>
              <a:t>Shariff</a:t>
            </a:r>
            <a:r>
              <a:rPr lang="el-GR" sz="1800">
                <a:latin typeface="Calibri" pitchFamily="34" charset="0"/>
              </a:rPr>
              <a:t>, 2008</a:t>
            </a:r>
            <a:r>
              <a:rPr lang="en-US" sz="1800">
                <a:latin typeface="Calibri" pitchFamily="34" charset="0"/>
              </a:rPr>
              <a:t>. Junoven &amp; Gross, 2008. </a:t>
            </a:r>
            <a:r>
              <a:rPr lang="en-GB" sz="1800">
                <a:latin typeface="Calibri" pitchFamily="34" charset="0"/>
              </a:rPr>
              <a:t>Hinduja</a:t>
            </a:r>
            <a:r>
              <a:rPr lang="el-GR" sz="1800">
                <a:latin typeface="Calibri" pitchFamily="34" charset="0"/>
              </a:rPr>
              <a:t> &amp; </a:t>
            </a:r>
            <a:r>
              <a:rPr lang="en-GB" sz="1800">
                <a:latin typeface="Calibri" pitchFamily="34" charset="0"/>
              </a:rPr>
              <a:t>Patchin</a:t>
            </a:r>
            <a:r>
              <a:rPr lang="el-GR" sz="1800">
                <a:latin typeface="Calibri" pitchFamily="34" charset="0"/>
              </a:rPr>
              <a:t>, 2008. </a:t>
            </a:r>
            <a:r>
              <a:rPr lang="en-US" sz="1800">
                <a:latin typeface="Calibri" pitchFamily="34" charset="0"/>
              </a:rPr>
              <a:t>Tokunaga</a:t>
            </a:r>
            <a:r>
              <a:rPr lang="el-GR" sz="1800">
                <a:latin typeface="Calibri" pitchFamily="34" charset="0"/>
              </a:rPr>
              <a:t>, 2010</a:t>
            </a:r>
            <a:r>
              <a:rPr lang="en-US" sz="1800">
                <a:latin typeface="Calibri" pitchFamily="34" charset="0"/>
              </a:rPr>
              <a:t> </a:t>
            </a:r>
          </a:p>
          <a:p>
            <a:pPr>
              <a:lnSpc>
                <a:spcPct val="80000"/>
              </a:lnSpc>
            </a:pPr>
            <a:endParaRPr lang="el-GR" sz="1800">
              <a:latin typeface="Calibri" pitchFamily="34" charset="0"/>
            </a:endParaRPr>
          </a:p>
          <a:p>
            <a:pPr>
              <a:lnSpc>
                <a:spcPct val="80000"/>
              </a:lnSpc>
            </a:pPr>
            <a:r>
              <a:rPr lang="el-GR" sz="1800" b="1">
                <a:solidFill>
                  <a:schemeClr val="tx2"/>
                </a:solidFill>
                <a:latin typeface="Calibri" pitchFamily="34" charset="0"/>
              </a:rPr>
              <a:t>Έρευνες στην Ελλάδα</a:t>
            </a:r>
            <a:r>
              <a:rPr lang="en-US" sz="1800">
                <a:solidFill>
                  <a:schemeClr val="tx2"/>
                </a:solidFill>
                <a:latin typeface="Calibri" pitchFamily="34" charset="0"/>
              </a:rPr>
              <a:t>:</a:t>
            </a:r>
          </a:p>
          <a:p>
            <a:pPr>
              <a:lnSpc>
                <a:spcPct val="80000"/>
              </a:lnSpc>
              <a:buFont typeface="Wingdings" pitchFamily="2" charset="2"/>
              <a:buNone/>
            </a:pPr>
            <a:r>
              <a:rPr lang="el-GR" sz="1800">
                <a:latin typeface="Calibri" pitchFamily="34" charset="0"/>
              </a:rPr>
              <a:t>Φοιτητικός πληθυσμός</a:t>
            </a:r>
            <a:r>
              <a:rPr lang="en-US" sz="1800">
                <a:latin typeface="Calibri" pitchFamily="34" charset="0"/>
              </a:rPr>
              <a:t>: </a:t>
            </a:r>
            <a:r>
              <a:rPr lang="el-GR" sz="1800">
                <a:solidFill>
                  <a:schemeClr val="accent1"/>
                </a:solidFill>
                <a:latin typeface="Calibri" pitchFamily="34" charset="0"/>
              </a:rPr>
              <a:t>44% θύματα, 16% θύτες</a:t>
            </a:r>
            <a:r>
              <a:rPr lang="el-GR" sz="1800">
                <a:latin typeface="Calibri" pitchFamily="34" charset="0"/>
              </a:rPr>
              <a:t> </a:t>
            </a:r>
          </a:p>
          <a:p>
            <a:pPr algn="r">
              <a:lnSpc>
                <a:spcPct val="80000"/>
              </a:lnSpc>
              <a:buFont typeface="Wingdings" pitchFamily="2" charset="2"/>
              <a:buNone/>
            </a:pPr>
            <a:r>
              <a:rPr lang="el-GR" sz="1800">
                <a:latin typeface="Calibri" pitchFamily="34" charset="0"/>
              </a:rPr>
              <a:t>Πρόγραμμα Ε-</a:t>
            </a:r>
            <a:r>
              <a:rPr lang="en-US" sz="1800">
                <a:latin typeface="Calibri" pitchFamily="34" charset="0"/>
              </a:rPr>
              <a:t>COST </a:t>
            </a:r>
            <a:r>
              <a:rPr lang="el-GR" sz="1800">
                <a:latin typeface="Calibri" pitchFamily="34" charset="0"/>
              </a:rPr>
              <a:t>για το </a:t>
            </a:r>
            <a:r>
              <a:rPr lang="en-US" sz="1800">
                <a:latin typeface="Calibri" pitchFamily="34" charset="0"/>
              </a:rPr>
              <a:t>Cyberbullyng, 2009</a:t>
            </a:r>
            <a:endParaRPr lang="el-GR" sz="1800">
              <a:latin typeface="Calibri" pitchFamily="34" charset="0"/>
            </a:endParaRPr>
          </a:p>
          <a:p>
            <a:pPr algn="r">
              <a:lnSpc>
                <a:spcPct val="80000"/>
              </a:lnSpc>
              <a:buFont typeface="Wingdings" pitchFamily="2" charset="2"/>
              <a:buNone/>
            </a:pPr>
            <a:endParaRPr lang="en-US" sz="1800">
              <a:latin typeface="Calibri" pitchFamily="34" charset="0"/>
            </a:endParaRPr>
          </a:p>
          <a:p>
            <a:pPr>
              <a:lnSpc>
                <a:spcPct val="80000"/>
              </a:lnSpc>
              <a:buFont typeface="Wingdings" pitchFamily="2" charset="2"/>
              <a:buNone/>
            </a:pPr>
            <a:r>
              <a:rPr lang="el-GR" sz="1800">
                <a:latin typeface="Calibri" pitchFamily="34" charset="0"/>
              </a:rPr>
              <a:t>Έφηβοι </a:t>
            </a:r>
            <a:r>
              <a:rPr lang="el-GR" sz="1800">
                <a:solidFill>
                  <a:schemeClr val="accent1"/>
                </a:solidFill>
                <a:latin typeface="Calibri" pitchFamily="34" charset="0"/>
              </a:rPr>
              <a:t>θύματα </a:t>
            </a:r>
            <a:r>
              <a:rPr lang="el-GR" sz="1800">
                <a:latin typeface="Calibri" pitchFamily="34" charset="0"/>
              </a:rPr>
              <a:t>απειλών μέσω διαδικτύου</a:t>
            </a:r>
            <a:r>
              <a:rPr lang="en-US" sz="1800">
                <a:latin typeface="Calibri" pitchFamily="34" charset="0"/>
              </a:rPr>
              <a:t>:</a:t>
            </a:r>
            <a:r>
              <a:rPr lang="el-GR" sz="1800">
                <a:latin typeface="Calibri" pitchFamily="34" charset="0"/>
              </a:rPr>
              <a:t> </a:t>
            </a:r>
            <a:r>
              <a:rPr lang="el-GR" sz="1800">
                <a:solidFill>
                  <a:schemeClr val="accent1"/>
                </a:solidFill>
                <a:latin typeface="Calibri" pitchFamily="34" charset="0"/>
              </a:rPr>
              <a:t>4,2 % </a:t>
            </a:r>
            <a:endParaRPr lang="en-US" sz="1800">
              <a:solidFill>
                <a:schemeClr val="accent1"/>
              </a:solidFill>
              <a:latin typeface="Calibri" pitchFamily="34" charset="0"/>
            </a:endParaRPr>
          </a:p>
          <a:p>
            <a:pPr algn="r">
              <a:lnSpc>
                <a:spcPct val="80000"/>
              </a:lnSpc>
              <a:buFont typeface="Wingdings" pitchFamily="2" charset="2"/>
              <a:buNone/>
            </a:pPr>
            <a:r>
              <a:rPr lang="el-GR" sz="1800">
                <a:latin typeface="Calibri" pitchFamily="34" charset="0"/>
              </a:rPr>
              <a:t>Μονάδα</a:t>
            </a:r>
            <a:r>
              <a:rPr lang="en-US" sz="1800">
                <a:latin typeface="Calibri" pitchFamily="34" charset="0"/>
              </a:rPr>
              <a:t> </a:t>
            </a:r>
            <a:r>
              <a:rPr lang="el-GR" sz="1800">
                <a:latin typeface="Calibri" pitchFamily="34" charset="0"/>
              </a:rPr>
              <a:t>Εφηβικής Υγείας (Μ.Ε.Υ.), Πανεπιστήμιο Αθηνών, 2010</a:t>
            </a:r>
          </a:p>
          <a:p>
            <a:pPr algn="r">
              <a:lnSpc>
                <a:spcPct val="80000"/>
              </a:lnSpc>
              <a:buFont typeface="Wingdings" pitchFamily="2" charset="2"/>
              <a:buNone/>
            </a:pPr>
            <a:endParaRPr lang="el-GR" sz="1800">
              <a:latin typeface="Calibri" pitchFamily="34" charset="0"/>
            </a:endParaRPr>
          </a:p>
          <a:p>
            <a:pPr algn="r">
              <a:lnSpc>
                <a:spcPct val="80000"/>
              </a:lnSpc>
              <a:buFont typeface="Wingdings" pitchFamily="2" charset="2"/>
              <a:buNone/>
            </a:pPr>
            <a:endParaRPr lang="en-US" sz="1800">
              <a:latin typeface="Calibri" pitchFamily="34" charset="0"/>
            </a:endParaRPr>
          </a:p>
          <a:p>
            <a:pPr>
              <a:lnSpc>
                <a:spcPct val="80000"/>
              </a:lnSpc>
            </a:pPr>
            <a:r>
              <a:rPr lang="el-GR" sz="1800" b="1">
                <a:solidFill>
                  <a:schemeClr val="tx2"/>
                </a:solidFill>
                <a:latin typeface="Calibri" pitchFamily="34" charset="0"/>
              </a:rPr>
              <a:t>Διαδικτυακός Εκφοβισμός/Θυματοποίηση</a:t>
            </a:r>
          </a:p>
          <a:p>
            <a:pPr>
              <a:lnSpc>
                <a:spcPct val="80000"/>
              </a:lnSpc>
              <a:buFont typeface="Wingdings" pitchFamily="2" charset="2"/>
              <a:buNone/>
            </a:pPr>
            <a:r>
              <a:rPr lang="el-GR" sz="1800">
                <a:latin typeface="Calibri" pitchFamily="34" charset="0"/>
              </a:rPr>
              <a:t>Θύτες</a:t>
            </a:r>
            <a:r>
              <a:rPr lang="en-US" sz="1800">
                <a:latin typeface="Calibri" pitchFamily="34" charset="0"/>
              </a:rPr>
              <a:t>: </a:t>
            </a:r>
            <a:r>
              <a:rPr lang="el-GR" sz="1800">
                <a:latin typeface="Calibri" pitchFamily="34" charset="0"/>
              </a:rPr>
              <a:t>44,8% </a:t>
            </a:r>
            <a:endParaRPr lang="en-US" sz="1800">
              <a:latin typeface="Calibri" pitchFamily="34" charset="0"/>
            </a:endParaRPr>
          </a:p>
          <a:p>
            <a:pPr>
              <a:lnSpc>
                <a:spcPct val="80000"/>
              </a:lnSpc>
              <a:buFont typeface="Wingdings" pitchFamily="2" charset="2"/>
              <a:buNone/>
            </a:pPr>
            <a:r>
              <a:rPr lang="el-GR" sz="1800">
                <a:latin typeface="Calibri" pitchFamily="34" charset="0"/>
              </a:rPr>
              <a:t>Θύματα</a:t>
            </a:r>
            <a:r>
              <a:rPr lang="en-US" sz="1800">
                <a:latin typeface="Calibri" pitchFamily="34" charset="0"/>
              </a:rPr>
              <a:t>: 58,4%</a:t>
            </a:r>
          </a:p>
          <a:p>
            <a:pPr algn="r">
              <a:lnSpc>
                <a:spcPct val="80000"/>
              </a:lnSpc>
              <a:buFont typeface="Wingdings" pitchFamily="2" charset="2"/>
              <a:buNone/>
            </a:pPr>
            <a:r>
              <a:rPr lang="el-GR" sz="1800">
                <a:latin typeface="Calibri" pitchFamily="34" charset="0"/>
              </a:rPr>
              <a:t>Αβδελίδου, Σταυρόπουλος, Μόττη (2011)</a:t>
            </a:r>
          </a:p>
          <a:p>
            <a:pPr>
              <a:lnSpc>
                <a:spcPct val="80000"/>
              </a:lnSpc>
              <a:buFont typeface="Wingdings" pitchFamily="2" charset="2"/>
              <a:buNone/>
            </a:pPr>
            <a:endParaRPr lang="el-GR" sz="1800">
              <a:latin typeface="Calibri" pitchFamily="34" charset="0"/>
            </a:endParaRPr>
          </a:p>
          <a:p>
            <a:pPr>
              <a:lnSpc>
                <a:spcPct val="80000"/>
              </a:lnSpc>
              <a:buFont typeface="Wingdings" pitchFamily="2" charset="2"/>
              <a:buNone/>
            </a:pPr>
            <a:endParaRPr lang="en-US" sz="1800">
              <a:latin typeface="Calibri" pitchFamily="34" charset="0"/>
            </a:endParaRPr>
          </a:p>
          <a:p>
            <a:pPr>
              <a:lnSpc>
                <a:spcPct val="80000"/>
              </a:lnSpc>
            </a:pPr>
            <a:endParaRPr lang="el-GR" sz="1800">
              <a:latin typeface="Calibri" pitchFamily="34" charset="0"/>
            </a:endParaRPr>
          </a:p>
        </p:txBody>
      </p:sp>
    </p:spTree>
    <p:extLst>
      <p:ext uri="{BB962C8B-B14F-4D97-AF65-F5344CB8AC3E}">
        <p14:creationId xmlns:p14="http://schemas.microsoft.com/office/powerpoint/2010/main" val="271602725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31913" y="549275"/>
            <a:ext cx="7313612" cy="1511300"/>
          </a:xfrm>
        </p:spPr>
        <p:txBody>
          <a:bodyPr>
            <a:normAutofit fontScale="90000"/>
          </a:bodyPr>
          <a:lstStyle/>
          <a:p>
            <a:pPr algn="ctr"/>
            <a:r>
              <a:rPr lang="el-GR" sz="3200" b="1">
                <a:latin typeface="Calibri" pitchFamily="34" charset="0"/>
              </a:rPr>
              <a:t>ΜΟΡΦΕΣ ΔΙΑΔΙΚΤΥΑΚΟΥ ΕΚΦΟΒΙΣΜΟΥ/ΘΥΜΑΤΟΠΟΙΗΣΗΣ (1)</a:t>
            </a:r>
            <a:r>
              <a:rPr lang="el-GR" sz="3200" b="1"/>
              <a:t/>
            </a:r>
            <a:br>
              <a:rPr lang="el-GR" sz="3200" b="1"/>
            </a:br>
            <a:endParaRPr lang="el-GR" sz="3200" b="1"/>
          </a:p>
        </p:txBody>
      </p:sp>
      <p:sp>
        <p:nvSpPr>
          <p:cNvPr id="13315" name="Rectangle 3"/>
          <p:cNvSpPr>
            <a:spLocks noGrp="1" noChangeArrowheads="1"/>
          </p:cNvSpPr>
          <p:nvPr>
            <p:ph idx="1"/>
          </p:nvPr>
        </p:nvSpPr>
        <p:spPr>
          <a:xfrm>
            <a:off x="1331913" y="1700213"/>
            <a:ext cx="7313612" cy="4745037"/>
          </a:xfrm>
        </p:spPr>
        <p:txBody>
          <a:bodyPr/>
          <a:lstStyle/>
          <a:p>
            <a:r>
              <a:rPr lang="el-GR" sz="2400">
                <a:latin typeface="Calibri" pitchFamily="34" charset="0"/>
              </a:rPr>
              <a:t>Αποστολή Υβριστικών Μηνυμάτων (</a:t>
            </a:r>
            <a:r>
              <a:rPr lang="en-GB" sz="2400">
                <a:latin typeface="Calibri" pitchFamily="34" charset="0"/>
              </a:rPr>
              <a:t>Flaming</a:t>
            </a:r>
            <a:r>
              <a:rPr lang="el-GR" sz="2400">
                <a:latin typeface="Calibri" pitchFamily="34" charset="0"/>
              </a:rPr>
              <a:t>)</a:t>
            </a:r>
          </a:p>
          <a:p>
            <a:endParaRPr lang="el-GR" sz="2400" b="1">
              <a:latin typeface="Calibri" pitchFamily="34" charset="0"/>
            </a:endParaRPr>
          </a:p>
          <a:p>
            <a:r>
              <a:rPr lang="el-GR" sz="2400">
                <a:latin typeface="Calibri" pitchFamily="34" charset="0"/>
              </a:rPr>
              <a:t>Παρενόχληση μέσω Διαδικτύου</a:t>
            </a:r>
          </a:p>
          <a:p>
            <a:endParaRPr lang="el-GR" sz="2400" b="1">
              <a:latin typeface="Calibri" pitchFamily="34" charset="0"/>
            </a:endParaRPr>
          </a:p>
          <a:p>
            <a:r>
              <a:rPr lang="el-GR" sz="2400">
                <a:latin typeface="Calibri" pitchFamily="34" charset="0"/>
              </a:rPr>
              <a:t>Διαδικτυακή Καταδίωξη (</a:t>
            </a:r>
            <a:r>
              <a:rPr lang="en-US" sz="2400">
                <a:latin typeface="Calibri" pitchFamily="34" charset="0"/>
              </a:rPr>
              <a:t>Cyberstalking</a:t>
            </a:r>
            <a:r>
              <a:rPr lang="el-GR" sz="2400">
                <a:latin typeface="Calibri" pitchFamily="34" charset="0"/>
              </a:rPr>
              <a:t>)</a:t>
            </a:r>
          </a:p>
          <a:p>
            <a:endParaRPr lang="el-GR" sz="2400" b="1">
              <a:latin typeface="Calibri" pitchFamily="34" charset="0"/>
            </a:endParaRPr>
          </a:p>
          <a:p>
            <a:r>
              <a:rPr lang="el-GR" sz="2400">
                <a:latin typeface="Calibri" pitchFamily="34" charset="0"/>
              </a:rPr>
              <a:t>Δυσφήμιση</a:t>
            </a:r>
            <a:r>
              <a:rPr lang="en-GB" sz="2400">
                <a:latin typeface="Calibri" pitchFamily="34" charset="0"/>
              </a:rPr>
              <a:t>/</a:t>
            </a:r>
            <a:r>
              <a:rPr lang="el-GR" sz="2400">
                <a:latin typeface="Calibri" pitchFamily="34" charset="0"/>
              </a:rPr>
              <a:t>Αμαύρωση</a:t>
            </a:r>
            <a:r>
              <a:rPr lang="en-GB" sz="2400">
                <a:latin typeface="Calibri" pitchFamily="34" charset="0"/>
              </a:rPr>
              <a:t> </a:t>
            </a:r>
            <a:r>
              <a:rPr lang="el-GR" sz="2400">
                <a:latin typeface="Calibri" pitchFamily="34" charset="0"/>
              </a:rPr>
              <a:t>Υπόληψης</a:t>
            </a:r>
            <a:r>
              <a:rPr lang="en-GB" sz="2400">
                <a:latin typeface="Calibri" pitchFamily="34" charset="0"/>
              </a:rPr>
              <a:t> (</a:t>
            </a:r>
            <a:r>
              <a:rPr lang="en-US" sz="2400">
                <a:latin typeface="Calibri" pitchFamily="34" charset="0"/>
              </a:rPr>
              <a:t>Denigration</a:t>
            </a:r>
            <a:r>
              <a:rPr lang="en-GB" sz="2400">
                <a:latin typeface="Calibri" pitchFamily="34" charset="0"/>
              </a:rPr>
              <a:t> - </a:t>
            </a:r>
            <a:r>
              <a:rPr lang="en-US" sz="2400">
                <a:latin typeface="Calibri" pitchFamily="34" charset="0"/>
              </a:rPr>
              <a:t>Put</a:t>
            </a:r>
            <a:r>
              <a:rPr lang="en-GB" sz="2400">
                <a:latin typeface="Calibri" pitchFamily="34" charset="0"/>
              </a:rPr>
              <a:t>-</a:t>
            </a:r>
            <a:r>
              <a:rPr lang="en-US" sz="2400">
                <a:latin typeface="Calibri" pitchFamily="34" charset="0"/>
              </a:rPr>
              <a:t>downs</a:t>
            </a:r>
            <a:r>
              <a:rPr lang="en-GB" sz="2400">
                <a:latin typeface="Calibri" pitchFamily="34" charset="0"/>
              </a:rPr>
              <a:t>)</a:t>
            </a:r>
            <a:endParaRPr lang="el-GR" sz="2400">
              <a:latin typeface="Calibri" pitchFamily="34" charset="0"/>
            </a:endParaRPr>
          </a:p>
          <a:p>
            <a:endParaRPr lang="el-GR" sz="2400">
              <a:latin typeface="Calibri" pitchFamily="34" charset="0"/>
            </a:endParaRPr>
          </a:p>
          <a:p>
            <a:r>
              <a:rPr lang="el-GR" sz="2400">
                <a:latin typeface="Calibri" pitchFamily="34" charset="0"/>
              </a:rPr>
              <a:t>Μεταμφίεση (</a:t>
            </a:r>
            <a:r>
              <a:rPr lang="en-US" sz="2400">
                <a:latin typeface="Calibri" pitchFamily="34" charset="0"/>
              </a:rPr>
              <a:t>Masquerade</a:t>
            </a:r>
            <a:r>
              <a:rPr lang="el-GR" sz="2400">
                <a:latin typeface="Calibri" pitchFamily="34" charset="0"/>
              </a:rPr>
              <a:t>) / Οικειοποίηση ταυτότητας άλλου</a:t>
            </a:r>
            <a:r>
              <a:rPr lang="en-US" sz="2400">
                <a:latin typeface="Calibri" pitchFamily="34" charset="0"/>
              </a:rPr>
              <a:t> </a:t>
            </a:r>
            <a:r>
              <a:rPr lang="el-GR" sz="2400">
                <a:latin typeface="Calibri" pitchFamily="34" charset="0"/>
              </a:rPr>
              <a:t>(</a:t>
            </a:r>
            <a:r>
              <a:rPr lang="en-US" sz="2400">
                <a:latin typeface="Calibri" pitchFamily="34" charset="0"/>
              </a:rPr>
              <a:t>Impersonation</a:t>
            </a:r>
            <a:r>
              <a:rPr lang="el-GR" sz="2400">
                <a:latin typeface="Calibri" pitchFamily="34" charset="0"/>
              </a:rPr>
              <a:t>)</a:t>
            </a:r>
          </a:p>
          <a:p>
            <a:endParaRPr lang="el-GR" sz="2800" i="1">
              <a:latin typeface="Calibri" pitchFamily="34" charset="0"/>
            </a:endParaRPr>
          </a:p>
          <a:p>
            <a:endParaRPr lang="el-GR" sz="2800" b="1"/>
          </a:p>
        </p:txBody>
      </p:sp>
    </p:spTree>
    <p:extLst>
      <p:ext uri="{BB962C8B-B14F-4D97-AF65-F5344CB8AC3E}">
        <p14:creationId xmlns:p14="http://schemas.microsoft.com/office/powerpoint/2010/main" val="2118540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fontAlgn="auto">
              <a:spcAft>
                <a:spcPts val="0"/>
              </a:spcAft>
              <a:defRPr/>
            </a:pPr>
            <a:r>
              <a:rPr lang="el-GR"/>
              <a:t>Σκοπός της έρευνας</a:t>
            </a:r>
          </a:p>
        </p:txBody>
      </p:sp>
      <p:sp>
        <p:nvSpPr>
          <p:cNvPr id="82947" name="Rectangle 3"/>
          <p:cNvSpPr>
            <a:spLocks noGrp="1" noChangeArrowheads="1"/>
          </p:cNvSpPr>
          <p:nvPr>
            <p:ph idx="1"/>
          </p:nvPr>
        </p:nvSpPr>
        <p:spPr>
          <a:xfrm>
            <a:off x="323850" y="1341438"/>
            <a:ext cx="8435975" cy="4530725"/>
          </a:xfrm>
        </p:spPr>
        <p:txBody>
          <a:bodyPr>
            <a:normAutofit fontScale="92500" lnSpcReduction="10000"/>
          </a:bodyPr>
          <a:lstStyle/>
          <a:p>
            <a:pPr marL="609600" indent="-609600" fontAlgn="auto">
              <a:lnSpc>
                <a:spcPct val="80000"/>
              </a:lnSpc>
              <a:spcAft>
                <a:spcPts val="0"/>
              </a:spcAft>
              <a:buClr>
                <a:schemeClr val="tx1">
                  <a:shade val="95000"/>
                </a:schemeClr>
              </a:buClr>
              <a:buFont typeface="Wingdings 2"/>
              <a:buChar char=""/>
              <a:defRPr/>
            </a:pPr>
            <a:r>
              <a:rPr lang="el-GR" sz="2600" dirty="0">
                <a:latin typeface="Arial" charset="0"/>
              </a:rPr>
              <a:t>Σκοπός της φετινής μας ερευνητικής εργασίας είναι η κατανόηση των αρνητικών συνεπειών των εξαρτήσεων και του εθισμού από τους έφηβους μαθητές, η αλλαγή στάσης και συμπεριφοράς τους καθώς και η βελτίωση της ψυχικής, συναισθηματικής και σωματικής τους υγείας, μέσα από την ευαισθητοποίησή τους σχετικά με τις δυσμενείς επιπτώσεις των εξαρτήσεων. </a:t>
            </a:r>
            <a:endParaRPr lang="en-US" sz="2600" dirty="0" smtClean="0">
              <a:latin typeface="Arial" charset="0"/>
            </a:endParaRPr>
          </a:p>
          <a:p>
            <a:pPr marL="0" indent="0" fontAlgn="auto">
              <a:lnSpc>
                <a:spcPct val="80000"/>
              </a:lnSpc>
              <a:spcAft>
                <a:spcPts val="0"/>
              </a:spcAft>
              <a:buClr>
                <a:schemeClr val="tx1">
                  <a:shade val="95000"/>
                </a:schemeClr>
              </a:buClr>
              <a:buNone/>
              <a:defRPr/>
            </a:pPr>
            <a:endParaRPr lang="el-GR" sz="2600" dirty="0">
              <a:latin typeface="Arial" charset="0"/>
            </a:endParaRPr>
          </a:p>
          <a:p>
            <a:pPr marL="609600" indent="-609600" fontAlgn="auto">
              <a:lnSpc>
                <a:spcPct val="80000"/>
              </a:lnSpc>
              <a:spcAft>
                <a:spcPts val="0"/>
              </a:spcAft>
              <a:buClr>
                <a:schemeClr val="tx1">
                  <a:shade val="95000"/>
                </a:schemeClr>
              </a:buClr>
              <a:buFont typeface="Wingdings 2"/>
              <a:buChar char=""/>
              <a:defRPr/>
            </a:pPr>
            <a:r>
              <a:rPr lang="el-GR" sz="2600" dirty="0">
                <a:latin typeface="Arial" charset="0"/>
              </a:rPr>
              <a:t>Μέσα από την κατανόηση των εννοιών ‘εφηβεία’, ‘εθισμός’, ‘εξάρτηση’, και των αλληλεπιδράσεών τους σκοπός της έρευνας είναι η ανίχνευση των αρχικών γνώσεων και στάσεων του συνόλου της μαθητικής κοινότητας του σχολείου µας σχετικά µε το θέμα, όπως και η διερεύνηση της έκτασης του προβλήματος στο σχολείο µας και η ανάδειξη μέτρων πρόληψης και αντιμετώπισής του.</a:t>
            </a:r>
          </a:p>
        </p:txBody>
      </p:sp>
      <p:sp>
        <p:nvSpPr>
          <p:cNvPr id="4" name="Θέση αριθμού διαφάνειας 5"/>
          <p:cNvSpPr>
            <a:spLocks noGrp="1"/>
          </p:cNvSpPr>
          <p:nvPr>
            <p:ph type="sldNum" sz="quarter" idx="12"/>
          </p:nvPr>
        </p:nvSpPr>
        <p:spPr/>
        <p:txBody>
          <a:bodyPr/>
          <a:lstStyle/>
          <a:p>
            <a:pPr>
              <a:defRPr/>
            </a:pPr>
            <a:fld id="{D2A8F6DD-9D4D-4A16-814D-AB47A83B1A95}" type="slidenum">
              <a:rPr lang="el-GR"/>
              <a:pPr>
                <a:defRPr/>
              </a:pPr>
              <a:t>5</a:t>
            </a:fld>
            <a:endParaRPr lang="el-GR"/>
          </a:p>
        </p:txBody>
      </p:sp>
    </p:spTree>
    <p:extLst>
      <p:ext uri="{BB962C8B-B14F-4D97-AF65-F5344CB8AC3E}">
        <p14:creationId xmlns:p14="http://schemas.microsoft.com/office/powerpoint/2010/main" val="36713222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770" decel="100000"/>
                                        <p:tgtEl>
                                          <p:spTgt spid="82946"/>
                                        </p:tgtEl>
                                      </p:cBhvr>
                                    </p:animEffect>
                                    <p:animScale>
                                      <p:cBhvr>
                                        <p:cTn id="8" dur="770" decel="100000"/>
                                        <p:tgtEl>
                                          <p:spTgt spid="82946"/>
                                        </p:tgtEl>
                                      </p:cBhvr>
                                      <p:from x="10000" y="10000"/>
                                      <p:to x="200000" y="450000"/>
                                    </p:animScale>
                                    <p:animScale>
                                      <p:cBhvr>
                                        <p:cTn id="9" dur="1230" accel="100000" fill="hold">
                                          <p:stCondLst>
                                            <p:cond delay="770"/>
                                          </p:stCondLst>
                                        </p:cTn>
                                        <p:tgtEl>
                                          <p:spTgt spid="82946"/>
                                        </p:tgtEl>
                                      </p:cBhvr>
                                      <p:from x="200000" y="450000"/>
                                      <p:to x="100000" y="100000"/>
                                    </p:animScale>
                                    <p:set>
                                      <p:cBhvr>
                                        <p:cTn id="10" dur="770" fill="hold"/>
                                        <p:tgtEl>
                                          <p:spTgt spid="82946"/>
                                        </p:tgtEl>
                                        <p:attrNameLst>
                                          <p:attrName>ppt_x</p:attrName>
                                        </p:attrNameLst>
                                      </p:cBhvr>
                                      <p:to>
                                        <p:strVal val="(0.5)"/>
                                      </p:to>
                                    </p:set>
                                    <p:anim from="(0.5)" to="(#ppt_x)" calcmode="lin" valueType="num">
                                      <p:cBhvr>
                                        <p:cTn id="11" dur="1230" accel="100000" fill="hold">
                                          <p:stCondLst>
                                            <p:cond delay="770"/>
                                          </p:stCondLst>
                                        </p:cTn>
                                        <p:tgtEl>
                                          <p:spTgt spid="82946"/>
                                        </p:tgtEl>
                                        <p:attrNameLst>
                                          <p:attrName>ppt_x</p:attrName>
                                        </p:attrNameLst>
                                      </p:cBhvr>
                                    </p:anim>
                                    <p:set>
                                      <p:cBhvr>
                                        <p:cTn id="12" dur="770" fill="hold"/>
                                        <p:tgtEl>
                                          <p:spTgt spid="82946"/>
                                        </p:tgtEl>
                                        <p:attrNameLst>
                                          <p:attrName>ppt_y</p:attrName>
                                        </p:attrNameLst>
                                      </p:cBhvr>
                                      <p:to>
                                        <p:strVal val="(#ppt_y+0.4)"/>
                                      </p:to>
                                    </p:set>
                                    <p:anim from="(#ppt_y+0.4)" to="(#ppt_y)" calcmode="lin" valueType="num">
                                      <p:cBhvr>
                                        <p:cTn id="13" dur="1230" accel="100000" fill="hold">
                                          <p:stCondLst>
                                            <p:cond delay="770"/>
                                          </p:stCondLst>
                                        </p:cTn>
                                        <p:tgtEl>
                                          <p:spTgt spid="8294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2947">
                                            <p:txEl>
                                              <p:pRg st="0" end="0"/>
                                            </p:txEl>
                                          </p:spTgt>
                                        </p:tgtEl>
                                        <p:attrNameLst>
                                          <p:attrName>style.visibility</p:attrName>
                                        </p:attrNameLst>
                                      </p:cBhvr>
                                      <p:to>
                                        <p:strVal val="visible"/>
                                      </p:to>
                                    </p:set>
                                    <p:animEffect transition="in" filter="blinds(horizontal)">
                                      <p:cBhvr>
                                        <p:cTn id="18" dur="500"/>
                                        <p:tgtEl>
                                          <p:spTgt spid="8294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2947">
                                            <p:txEl>
                                              <p:pRg st="2" end="2"/>
                                            </p:txEl>
                                          </p:spTgt>
                                        </p:tgtEl>
                                        <p:attrNameLst>
                                          <p:attrName>style.visibility</p:attrName>
                                        </p:attrNameLst>
                                      </p:cBhvr>
                                      <p:to>
                                        <p:strVal val="visible"/>
                                      </p:to>
                                    </p:set>
                                    <p:animEffect transition="in" filter="blinds(horizontal)">
                                      <p:cBhvr>
                                        <p:cTn id="23"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0013" y="301625"/>
            <a:ext cx="7313612" cy="1471613"/>
          </a:xfrm>
        </p:spPr>
        <p:txBody>
          <a:bodyPr>
            <a:normAutofit fontScale="90000"/>
          </a:bodyPr>
          <a:lstStyle/>
          <a:p>
            <a:pPr algn="ctr"/>
            <a:r>
              <a:rPr lang="el-GR" sz="3200" b="1">
                <a:latin typeface="Calibri" pitchFamily="34" charset="0"/>
              </a:rPr>
              <a:t>ΜΟΡΦΕΣ ΔΙΑΔΙΚΤΥΑΚΟΥ ΕΚΦΒΙΣΜΟΥ/ΘΥΜΑΤΟΠΟΙΗΣΗΣ (2)</a:t>
            </a:r>
            <a:r>
              <a:rPr lang="el-GR" sz="3200" i="1"/>
              <a:t> </a:t>
            </a:r>
            <a:r>
              <a:rPr lang="el-GR" sz="3200" b="1"/>
              <a:t/>
            </a:r>
            <a:br>
              <a:rPr lang="el-GR" sz="3200" b="1"/>
            </a:br>
            <a:endParaRPr lang="el-GR" sz="3200" b="1"/>
          </a:p>
        </p:txBody>
      </p:sp>
      <p:sp>
        <p:nvSpPr>
          <p:cNvPr id="15363" name="Rectangle 3"/>
          <p:cNvSpPr>
            <a:spLocks noGrp="1" noChangeArrowheads="1"/>
          </p:cNvSpPr>
          <p:nvPr>
            <p:ph idx="1"/>
          </p:nvPr>
        </p:nvSpPr>
        <p:spPr>
          <a:xfrm>
            <a:off x="1403350" y="1412875"/>
            <a:ext cx="7313613" cy="5256213"/>
          </a:xfrm>
        </p:spPr>
        <p:txBody>
          <a:bodyPr/>
          <a:lstStyle/>
          <a:p>
            <a:pPr>
              <a:lnSpc>
                <a:spcPct val="80000"/>
              </a:lnSpc>
            </a:pPr>
            <a:endParaRPr lang="el-GR" sz="2500" b="1"/>
          </a:p>
          <a:p>
            <a:pPr>
              <a:lnSpc>
                <a:spcPct val="80000"/>
              </a:lnSpc>
            </a:pPr>
            <a:r>
              <a:rPr lang="el-GR" sz="2500" i="1">
                <a:latin typeface="Calibri" pitchFamily="34" charset="0"/>
              </a:rPr>
              <a:t>Διασυρμός (</a:t>
            </a:r>
            <a:r>
              <a:rPr lang="en-US" sz="2500" i="1">
                <a:latin typeface="Calibri" pitchFamily="34" charset="0"/>
              </a:rPr>
              <a:t>Outing</a:t>
            </a:r>
            <a:r>
              <a:rPr lang="el-GR" sz="2500" i="1">
                <a:latin typeface="Calibri" pitchFamily="34" charset="0"/>
              </a:rPr>
              <a:t>)</a:t>
            </a:r>
            <a:endParaRPr lang="el-GR" sz="2500" b="1">
              <a:latin typeface="Calibri" pitchFamily="34" charset="0"/>
            </a:endParaRPr>
          </a:p>
          <a:p>
            <a:pPr>
              <a:lnSpc>
                <a:spcPct val="80000"/>
              </a:lnSpc>
            </a:pPr>
            <a:endParaRPr lang="el-GR" sz="2500" b="1">
              <a:latin typeface="Calibri" pitchFamily="34" charset="0"/>
            </a:endParaRPr>
          </a:p>
          <a:p>
            <a:pPr>
              <a:lnSpc>
                <a:spcPct val="80000"/>
              </a:lnSpc>
            </a:pPr>
            <a:r>
              <a:rPr lang="el-GR" sz="2500" i="1">
                <a:latin typeface="Calibri" pitchFamily="34" charset="0"/>
              </a:rPr>
              <a:t>Βιντεοσκόπηση ή Λήψη Φωτογραφιών με τη χρήση της κάμερας του κινητού (Ηappy slapping) </a:t>
            </a:r>
            <a:endParaRPr lang="el-GR" sz="2500" b="1">
              <a:latin typeface="Calibri" pitchFamily="34" charset="0"/>
            </a:endParaRPr>
          </a:p>
          <a:p>
            <a:pPr>
              <a:lnSpc>
                <a:spcPct val="80000"/>
              </a:lnSpc>
            </a:pPr>
            <a:endParaRPr lang="el-GR" sz="2500">
              <a:latin typeface="Calibri" pitchFamily="34" charset="0"/>
            </a:endParaRPr>
          </a:p>
          <a:p>
            <a:pPr>
              <a:lnSpc>
                <a:spcPct val="80000"/>
              </a:lnSpc>
            </a:pPr>
            <a:r>
              <a:rPr lang="el-GR" sz="2500" i="1">
                <a:latin typeface="Calibri" pitchFamily="34" charset="0"/>
              </a:rPr>
              <a:t>Αποκλεισμός </a:t>
            </a:r>
            <a:endParaRPr lang="el-GR" sz="2500">
              <a:latin typeface="Calibri" pitchFamily="34" charset="0"/>
            </a:endParaRPr>
          </a:p>
          <a:p>
            <a:pPr>
              <a:lnSpc>
                <a:spcPct val="80000"/>
              </a:lnSpc>
            </a:pPr>
            <a:endParaRPr lang="el-GR" sz="2500" b="1">
              <a:latin typeface="Calibri" pitchFamily="34" charset="0"/>
            </a:endParaRPr>
          </a:p>
          <a:p>
            <a:pPr>
              <a:lnSpc>
                <a:spcPct val="80000"/>
              </a:lnSpc>
            </a:pPr>
            <a:r>
              <a:rPr lang="el-GR" sz="2500" i="1">
                <a:latin typeface="Calibri" pitchFamily="34" charset="0"/>
              </a:rPr>
              <a:t>Βομβαρδισμός</a:t>
            </a:r>
          </a:p>
          <a:p>
            <a:pPr>
              <a:lnSpc>
                <a:spcPct val="80000"/>
              </a:lnSpc>
            </a:pPr>
            <a:endParaRPr lang="el-GR" sz="2500" b="1">
              <a:latin typeface="Calibri" pitchFamily="34" charset="0"/>
            </a:endParaRPr>
          </a:p>
          <a:p>
            <a:pPr>
              <a:lnSpc>
                <a:spcPct val="80000"/>
              </a:lnSpc>
            </a:pPr>
            <a:r>
              <a:rPr lang="el-GR" sz="2500" i="1">
                <a:latin typeface="Calibri" pitchFamily="34" charset="0"/>
              </a:rPr>
              <a:t>Φυλετικές Διακρίσεις μέσω διαδικτύου</a:t>
            </a:r>
          </a:p>
          <a:p>
            <a:pPr>
              <a:lnSpc>
                <a:spcPct val="80000"/>
              </a:lnSpc>
            </a:pPr>
            <a:endParaRPr lang="el-GR" sz="2500" b="1">
              <a:latin typeface="Calibri" pitchFamily="34" charset="0"/>
            </a:endParaRPr>
          </a:p>
          <a:p>
            <a:pPr algn="r">
              <a:lnSpc>
                <a:spcPct val="80000"/>
              </a:lnSpc>
              <a:buFont typeface="Wingdings" pitchFamily="2" charset="2"/>
              <a:buNone/>
            </a:pPr>
            <a:r>
              <a:rPr lang="en-US" sz="2500">
                <a:latin typeface="Calibri" pitchFamily="34" charset="0"/>
              </a:rPr>
              <a:t>Pinna</a:t>
            </a:r>
            <a:r>
              <a:rPr lang="el-GR" sz="2500">
                <a:latin typeface="Calibri" pitchFamily="34" charset="0"/>
              </a:rPr>
              <a:t>, </a:t>
            </a:r>
            <a:r>
              <a:rPr lang="en-US" sz="2500">
                <a:latin typeface="Calibri" pitchFamily="34" charset="0"/>
              </a:rPr>
              <a:t>Pisano</a:t>
            </a:r>
            <a:r>
              <a:rPr lang="el-GR" sz="2500">
                <a:latin typeface="Calibri" pitchFamily="34" charset="0"/>
              </a:rPr>
              <a:t> &amp; </a:t>
            </a:r>
            <a:r>
              <a:rPr lang="en-US" sz="2500">
                <a:latin typeface="Calibri" pitchFamily="34" charset="0"/>
              </a:rPr>
              <a:t>Saturno</a:t>
            </a:r>
            <a:r>
              <a:rPr lang="el-GR" sz="2500">
                <a:latin typeface="Calibri" pitchFamily="34" charset="0"/>
              </a:rPr>
              <a:t>, 2009. </a:t>
            </a:r>
            <a:r>
              <a:rPr lang="en-US" sz="2500">
                <a:latin typeface="Calibri" pitchFamily="34" charset="0"/>
              </a:rPr>
              <a:t>Misha</a:t>
            </a:r>
            <a:r>
              <a:rPr lang="el-GR" sz="2500">
                <a:latin typeface="Calibri" pitchFamily="34" charset="0"/>
              </a:rPr>
              <a:t>, </a:t>
            </a:r>
            <a:r>
              <a:rPr lang="en-US" sz="2500">
                <a:latin typeface="Calibri" pitchFamily="34" charset="0"/>
              </a:rPr>
              <a:t>Sainni</a:t>
            </a:r>
            <a:r>
              <a:rPr lang="el-GR" sz="2500">
                <a:latin typeface="Calibri" pitchFamily="34" charset="0"/>
              </a:rPr>
              <a:t> &amp; </a:t>
            </a:r>
            <a:r>
              <a:rPr lang="en-US" sz="2500">
                <a:latin typeface="Calibri" pitchFamily="34" charset="0"/>
              </a:rPr>
              <a:t>Solomon</a:t>
            </a:r>
            <a:r>
              <a:rPr lang="el-GR" sz="2500">
                <a:latin typeface="Calibri" pitchFamily="34" charset="0"/>
              </a:rPr>
              <a:t>, 2009</a:t>
            </a:r>
          </a:p>
        </p:txBody>
      </p:sp>
    </p:spTree>
    <p:extLst>
      <p:ext uri="{BB962C8B-B14F-4D97-AF65-F5344CB8AC3E}">
        <p14:creationId xmlns:p14="http://schemas.microsoft.com/office/powerpoint/2010/main" val="3436221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457325" y="314325"/>
            <a:ext cx="7686675" cy="1169988"/>
          </a:xfrm>
        </p:spPr>
        <p:txBody>
          <a:bodyPr anchor="ctr">
            <a:normAutofit fontScale="90000"/>
          </a:bodyPr>
          <a:lstStyle/>
          <a:p>
            <a:pPr algn="ctr"/>
            <a:r>
              <a:rPr lang="el-GR" sz="2800" b="1">
                <a:latin typeface="Tahoma" pitchFamily="34" charset="0"/>
              </a:rPr>
              <a:t>ΠΑΡΑΓΟΝΤΕΣ ΕΠΙΚΙΝΔΥΝΟΤΗΤΑΣ ΔΙΑΔΙΚΤΥΑΚΟΥ ΕΚΦΟΒΙΣΜΟΥ/ΘΥΜΑΤΟΠΟΙΗΣΗΣ (1)</a:t>
            </a:r>
          </a:p>
        </p:txBody>
      </p:sp>
      <p:sp>
        <p:nvSpPr>
          <p:cNvPr id="17411" name="Rectangle 3"/>
          <p:cNvSpPr>
            <a:spLocks noGrp="1" noChangeArrowheads="1"/>
          </p:cNvSpPr>
          <p:nvPr>
            <p:ph type="body" idx="4294967295"/>
          </p:nvPr>
        </p:nvSpPr>
        <p:spPr>
          <a:xfrm>
            <a:off x="1484313" y="1557338"/>
            <a:ext cx="7659687" cy="5113337"/>
          </a:xfrm>
        </p:spPr>
        <p:txBody>
          <a:bodyPr/>
          <a:lstStyle/>
          <a:p>
            <a:pPr>
              <a:buFont typeface="Wingdings" pitchFamily="2" charset="2"/>
              <a:buNone/>
            </a:pPr>
            <a:endParaRPr lang="el-GR" sz="2400"/>
          </a:p>
          <a:p>
            <a:pPr>
              <a:buFont typeface="Wingdings" pitchFamily="2" charset="2"/>
              <a:buNone/>
            </a:pPr>
            <a:endParaRPr lang="el-GR" sz="2400"/>
          </a:p>
          <a:p>
            <a:pPr>
              <a:buFont typeface="Wingdings" pitchFamily="2" charset="2"/>
              <a:buNone/>
            </a:pPr>
            <a:endParaRPr lang="el-GR" sz="2400"/>
          </a:p>
        </p:txBody>
      </p:sp>
      <p:graphicFrame>
        <p:nvGraphicFramePr>
          <p:cNvPr id="2" name="Διάγραμμα 1"/>
          <p:cNvGraphicFramePr/>
          <p:nvPr/>
        </p:nvGraphicFramePr>
        <p:xfrm>
          <a:off x="900113" y="2133600"/>
          <a:ext cx="6875462"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07588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830388" y="301625"/>
            <a:ext cx="7313612" cy="1143000"/>
          </a:xfrm>
        </p:spPr>
        <p:txBody>
          <a:bodyPr anchor="ctr"/>
          <a:lstStyle/>
          <a:p>
            <a:pPr algn="ctr"/>
            <a:r>
              <a:rPr lang="el-GR" b="1">
                <a:latin typeface="Tahoma" pitchFamily="34" charset="0"/>
              </a:rPr>
              <a:t>ΜΕΘΟΔΟΣ</a:t>
            </a:r>
          </a:p>
        </p:txBody>
      </p:sp>
      <p:sp>
        <p:nvSpPr>
          <p:cNvPr id="46083" name="Rectangle 3"/>
          <p:cNvSpPr>
            <a:spLocks noGrp="1" noChangeArrowheads="1"/>
          </p:cNvSpPr>
          <p:nvPr>
            <p:ph type="body" idx="4294967295"/>
          </p:nvPr>
        </p:nvSpPr>
        <p:spPr>
          <a:xfrm>
            <a:off x="1838325" y="1773238"/>
            <a:ext cx="7305675" cy="4697412"/>
          </a:xfrm>
        </p:spPr>
        <p:txBody>
          <a:bodyPr/>
          <a:lstStyle/>
          <a:p>
            <a:r>
              <a:rPr lang="el-GR" sz="2800" b="1">
                <a:solidFill>
                  <a:schemeClr val="tx2"/>
                </a:solidFill>
                <a:latin typeface="Calibri" pitchFamily="34" charset="0"/>
              </a:rPr>
              <a:t>Φορέας</a:t>
            </a:r>
            <a:r>
              <a:rPr lang="en-US" sz="2800" b="1">
                <a:solidFill>
                  <a:schemeClr val="tx2"/>
                </a:solidFill>
                <a:latin typeface="Calibri" pitchFamily="34" charset="0"/>
              </a:rPr>
              <a:t>:</a:t>
            </a:r>
            <a:r>
              <a:rPr lang="en-US" sz="2800">
                <a:solidFill>
                  <a:schemeClr val="tx2"/>
                </a:solidFill>
                <a:latin typeface="Calibri" pitchFamily="34" charset="0"/>
              </a:rPr>
              <a:t> </a:t>
            </a:r>
            <a:endParaRPr lang="el-GR" sz="2800">
              <a:solidFill>
                <a:schemeClr val="tx2"/>
              </a:solidFill>
              <a:latin typeface="Calibri" pitchFamily="34" charset="0"/>
            </a:endParaRPr>
          </a:p>
          <a:p>
            <a:pPr>
              <a:buFont typeface="Wingdings" pitchFamily="2" charset="2"/>
              <a:buNone/>
            </a:pPr>
            <a:r>
              <a:rPr lang="el-GR" sz="2800">
                <a:latin typeface="Calibri" pitchFamily="34" charset="0"/>
              </a:rPr>
              <a:t>Ερευνητική Ομάδα </a:t>
            </a:r>
            <a:r>
              <a:rPr lang="el-GR">
                <a:latin typeface="Calibri" pitchFamily="34" charset="0"/>
              </a:rPr>
              <a:t>ATHENA STUDIES OF RESILIENT ADAPTATION (AStRA)</a:t>
            </a:r>
            <a:r>
              <a:rPr lang="en-US">
                <a:latin typeface="Calibri" pitchFamily="34" charset="0"/>
              </a:rPr>
              <a:t>, </a:t>
            </a:r>
            <a:r>
              <a:rPr lang="el-GR">
                <a:latin typeface="Calibri" pitchFamily="34" charset="0"/>
              </a:rPr>
              <a:t>Τομέας Ψυχολογίας, Ε.Κ.Π.Α.</a:t>
            </a:r>
          </a:p>
          <a:p>
            <a:endParaRPr lang="en-US" sz="2800" b="1">
              <a:latin typeface="Calibri" pitchFamily="34" charset="0"/>
            </a:endParaRPr>
          </a:p>
          <a:p>
            <a:r>
              <a:rPr lang="el-GR" sz="2800" b="1">
                <a:solidFill>
                  <a:schemeClr val="tx2"/>
                </a:solidFill>
                <a:latin typeface="Calibri" pitchFamily="34" charset="0"/>
              </a:rPr>
              <a:t>Δείγμα</a:t>
            </a:r>
            <a:r>
              <a:rPr lang="en-US" sz="2800">
                <a:solidFill>
                  <a:schemeClr val="tx2"/>
                </a:solidFill>
                <a:latin typeface="Calibri" pitchFamily="34" charset="0"/>
              </a:rPr>
              <a:t>: </a:t>
            </a:r>
            <a:endParaRPr lang="el-GR" sz="2800">
              <a:solidFill>
                <a:schemeClr val="tx2"/>
              </a:solidFill>
              <a:latin typeface="Calibri" pitchFamily="34" charset="0"/>
            </a:endParaRPr>
          </a:p>
          <a:p>
            <a:pPr>
              <a:buFont typeface="Wingdings" pitchFamily="2" charset="2"/>
              <a:buNone/>
            </a:pPr>
            <a:r>
              <a:rPr lang="en-US" sz="2800">
                <a:latin typeface="Calibri" pitchFamily="34" charset="0"/>
              </a:rPr>
              <a:t>N=</a:t>
            </a:r>
            <a:r>
              <a:rPr lang="el-GR" sz="2800">
                <a:latin typeface="Calibri" pitchFamily="34" charset="0"/>
              </a:rPr>
              <a:t>463 μαθητές λυκείων της περιφέρειας της Αττικής. Α’ και Β’ Λυκείου</a:t>
            </a:r>
          </a:p>
          <a:p>
            <a:endParaRPr lang="el-GR" sz="2800">
              <a:latin typeface="Calibri" pitchFamily="34" charset="0"/>
            </a:endParaRPr>
          </a:p>
          <a:p>
            <a:endParaRPr lang="el-GR" sz="2800"/>
          </a:p>
        </p:txBody>
      </p:sp>
    </p:spTree>
    <p:extLst>
      <p:ext uri="{BB962C8B-B14F-4D97-AF65-F5344CB8AC3E}">
        <p14:creationId xmlns:p14="http://schemas.microsoft.com/office/powerpoint/2010/main" val="52271373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2616200" y="314325"/>
            <a:ext cx="6527800" cy="1081088"/>
          </a:xfrm>
        </p:spPr>
        <p:txBody>
          <a:bodyPr anchor="ctr"/>
          <a:lstStyle/>
          <a:p>
            <a:pPr algn="ctr"/>
            <a:r>
              <a:rPr lang="el-GR" b="1">
                <a:latin typeface="Tahoma" pitchFamily="34" charset="0"/>
              </a:rPr>
              <a:t>ΕΥΡΗΜΑΤΑ (1)</a:t>
            </a:r>
          </a:p>
        </p:txBody>
      </p:sp>
      <p:sp>
        <p:nvSpPr>
          <p:cNvPr id="48131" name="Rectangle 3"/>
          <p:cNvSpPr>
            <a:spLocks noGrp="1" noChangeArrowheads="1"/>
          </p:cNvSpPr>
          <p:nvPr>
            <p:ph type="body" idx="4294967295"/>
          </p:nvPr>
        </p:nvSpPr>
        <p:spPr>
          <a:xfrm>
            <a:off x="1830388" y="1827213"/>
            <a:ext cx="7313612" cy="4114800"/>
          </a:xfrm>
        </p:spPr>
        <p:txBody>
          <a:bodyPr/>
          <a:lstStyle/>
          <a:p>
            <a:pPr>
              <a:lnSpc>
                <a:spcPct val="80000"/>
              </a:lnSpc>
            </a:pPr>
            <a:r>
              <a:rPr lang="el-GR" sz="2300" b="1">
                <a:solidFill>
                  <a:schemeClr val="tx2"/>
                </a:solidFill>
                <a:latin typeface="Calibri" pitchFamily="34" charset="0"/>
              </a:rPr>
              <a:t>Παρενόχληση</a:t>
            </a:r>
            <a:r>
              <a:rPr lang="el-GR" sz="2300">
                <a:solidFill>
                  <a:schemeClr val="tx2"/>
                </a:solidFill>
                <a:latin typeface="Calibri" pitchFamily="34" charset="0"/>
              </a:rPr>
              <a:t> </a:t>
            </a:r>
            <a:r>
              <a:rPr lang="el-GR" sz="2300" b="1">
                <a:solidFill>
                  <a:schemeClr val="tx2"/>
                </a:solidFill>
                <a:latin typeface="Calibri" pitchFamily="34" charset="0"/>
              </a:rPr>
              <a:t>μέσω διαδικτύου</a:t>
            </a:r>
            <a:r>
              <a:rPr lang="en-US" sz="2300">
                <a:solidFill>
                  <a:schemeClr val="tx2"/>
                </a:solidFill>
                <a:latin typeface="Calibri" pitchFamily="34" charset="0"/>
              </a:rPr>
              <a:t>: </a:t>
            </a:r>
            <a:endParaRPr lang="el-GR" sz="2300">
              <a:solidFill>
                <a:schemeClr val="tx2"/>
              </a:solidFill>
              <a:latin typeface="Calibri" pitchFamily="34" charset="0"/>
            </a:endParaRPr>
          </a:p>
          <a:p>
            <a:pPr>
              <a:lnSpc>
                <a:spcPct val="80000"/>
              </a:lnSpc>
              <a:buFont typeface="Wingdings" pitchFamily="2" charset="2"/>
              <a:buNone/>
            </a:pPr>
            <a:r>
              <a:rPr lang="en-US" sz="2300">
                <a:latin typeface="Calibri" pitchFamily="34" charset="0"/>
              </a:rPr>
              <a:t>30,7% </a:t>
            </a:r>
            <a:r>
              <a:rPr lang="el-GR" sz="2300">
                <a:latin typeface="Calibri" pitchFamily="34" charset="0"/>
              </a:rPr>
              <a:t>θύμα</a:t>
            </a:r>
          </a:p>
          <a:p>
            <a:pPr>
              <a:lnSpc>
                <a:spcPct val="80000"/>
              </a:lnSpc>
              <a:buFont typeface="Wingdings" pitchFamily="2" charset="2"/>
              <a:buNone/>
            </a:pPr>
            <a:r>
              <a:rPr lang="el-GR" sz="2300">
                <a:latin typeface="Calibri" pitchFamily="34" charset="0"/>
              </a:rPr>
              <a:t>20,4% θύτης</a:t>
            </a:r>
          </a:p>
          <a:p>
            <a:pPr>
              <a:lnSpc>
                <a:spcPct val="80000"/>
              </a:lnSpc>
              <a:buFont typeface="Wingdings" pitchFamily="2" charset="2"/>
              <a:buNone/>
            </a:pPr>
            <a:endParaRPr lang="el-GR" sz="2300">
              <a:latin typeface="Calibri" pitchFamily="34" charset="0"/>
            </a:endParaRPr>
          </a:p>
          <a:p>
            <a:pPr>
              <a:lnSpc>
                <a:spcPct val="80000"/>
              </a:lnSpc>
            </a:pPr>
            <a:r>
              <a:rPr lang="el-GR" sz="2300" b="1">
                <a:solidFill>
                  <a:schemeClr val="tx2"/>
                </a:solidFill>
                <a:latin typeface="Calibri" pitchFamily="34" charset="0"/>
              </a:rPr>
              <a:t>Παρενόχληση μέσω διαδικτύου και Φύλο</a:t>
            </a:r>
            <a:r>
              <a:rPr lang="en-US" sz="2300" b="1">
                <a:solidFill>
                  <a:schemeClr val="tx2"/>
                </a:solidFill>
                <a:latin typeface="Calibri" pitchFamily="34" charset="0"/>
              </a:rPr>
              <a:t>:</a:t>
            </a:r>
          </a:p>
          <a:p>
            <a:pPr>
              <a:lnSpc>
                <a:spcPct val="80000"/>
              </a:lnSpc>
              <a:buFont typeface="Wingdings" pitchFamily="2" charset="2"/>
              <a:buNone/>
            </a:pPr>
            <a:r>
              <a:rPr lang="el-GR" sz="2300">
                <a:latin typeface="Calibri" pitchFamily="34" charset="0"/>
              </a:rPr>
              <a:t>Θύματα</a:t>
            </a:r>
            <a:r>
              <a:rPr lang="en-US" sz="2300">
                <a:latin typeface="Calibri" pitchFamily="34" charset="0"/>
              </a:rPr>
              <a:t>: 30% </a:t>
            </a:r>
            <a:r>
              <a:rPr lang="el-GR" sz="2300">
                <a:latin typeface="Calibri" pitchFamily="34" charset="0"/>
              </a:rPr>
              <a:t>αγοριών, κοριτσιών</a:t>
            </a:r>
          </a:p>
          <a:p>
            <a:pPr>
              <a:lnSpc>
                <a:spcPct val="80000"/>
              </a:lnSpc>
              <a:buFont typeface="Wingdings" pitchFamily="2" charset="2"/>
              <a:buNone/>
            </a:pPr>
            <a:r>
              <a:rPr lang="el-GR" sz="2300">
                <a:latin typeface="Calibri" pitchFamily="34" charset="0"/>
              </a:rPr>
              <a:t>Θύτες</a:t>
            </a:r>
            <a:r>
              <a:rPr lang="en-US" sz="2300">
                <a:latin typeface="Calibri" pitchFamily="34" charset="0"/>
              </a:rPr>
              <a:t>: 28% </a:t>
            </a:r>
            <a:r>
              <a:rPr lang="el-GR" sz="2300">
                <a:latin typeface="Calibri" pitchFamily="34" charset="0"/>
              </a:rPr>
              <a:t>αγοριών, 13% κοριτσιών</a:t>
            </a:r>
          </a:p>
          <a:p>
            <a:pPr>
              <a:lnSpc>
                <a:spcPct val="80000"/>
              </a:lnSpc>
              <a:buFont typeface="Wingdings" pitchFamily="2" charset="2"/>
              <a:buNone/>
            </a:pPr>
            <a:endParaRPr lang="el-GR" sz="2300">
              <a:latin typeface="Calibri" pitchFamily="34" charset="0"/>
            </a:endParaRPr>
          </a:p>
          <a:p>
            <a:pPr>
              <a:lnSpc>
                <a:spcPct val="80000"/>
              </a:lnSpc>
            </a:pPr>
            <a:r>
              <a:rPr lang="el-GR" sz="2300" b="1">
                <a:solidFill>
                  <a:schemeClr val="tx2"/>
                </a:solidFill>
                <a:latin typeface="Calibri" pitchFamily="34" charset="0"/>
              </a:rPr>
              <a:t>Διαδικτυακός Εκφοβισμός/Θυματοποίηση</a:t>
            </a:r>
          </a:p>
          <a:p>
            <a:pPr>
              <a:lnSpc>
                <a:spcPct val="80000"/>
              </a:lnSpc>
              <a:buFont typeface="Wingdings" pitchFamily="2" charset="2"/>
              <a:buNone/>
            </a:pPr>
            <a:r>
              <a:rPr lang="el-GR" sz="2300">
                <a:latin typeface="Calibri" pitchFamily="34" charset="0"/>
              </a:rPr>
              <a:t>Θύτες</a:t>
            </a:r>
            <a:r>
              <a:rPr lang="en-US" sz="2300">
                <a:latin typeface="Calibri" pitchFamily="34" charset="0"/>
              </a:rPr>
              <a:t>: </a:t>
            </a:r>
            <a:r>
              <a:rPr lang="el-GR" sz="2300">
                <a:latin typeface="Calibri" pitchFamily="34" charset="0"/>
              </a:rPr>
              <a:t>44,8% </a:t>
            </a:r>
            <a:endParaRPr lang="en-US" sz="2300">
              <a:latin typeface="Calibri" pitchFamily="34" charset="0"/>
            </a:endParaRPr>
          </a:p>
          <a:p>
            <a:pPr>
              <a:lnSpc>
                <a:spcPct val="80000"/>
              </a:lnSpc>
              <a:buFont typeface="Wingdings" pitchFamily="2" charset="2"/>
              <a:buNone/>
            </a:pPr>
            <a:r>
              <a:rPr lang="el-GR" sz="2300">
                <a:latin typeface="Calibri" pitchFamily="34" charset="0"/>
              </a:rPr>
              <a:t>Θύματα</a:t>
            </a:r>
            <a:r>
              <a:rPr lang="en-US" sz="2300">
                <a:latin typeface="Calibri" pitchFamily="34" charset="0"/>
              </a:rPr>
              <a:t>: 58,4%</a:t>
            </a:r>
            <a:endParaRPr lang="el-GR" sz="2300">
              <a:latin typeface="Calibri" pitchFamily="34" charset="0"/>
            </a:endParaRPr>
          </a:p>
          <a:p>
            <a:pPr>
              <a:lnSpc>
                <a:spcPct val="80000"/>
              </a:lnSpc>
            </a:pPr>
            <a:endParaRPr lang="el-GR" sz="2300" b="1">
              <a:latin typeface="Calibri" pitchFamily="34" charset="0"/>
            </a:endParaRPr>
          </a:p>
        </p:txBody>
      </p:sp>
    </p:spTree>
    <p:extLst>
      <p:ext uri="{BB962C8B-B14F-4D97-AF65-F5344CB8AC3E}">
        <p14:creationId xmlns:p14="http://schemas.microsoft.com/office/powerpoint/2010/main" val="3101185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830388" y="404813"/>
            <a:ext cx="7313612" cy="1143000"/>
          </a:xfrm>
        </p:spPr>
        <p:txBody>
          <a:bodyPr anchor="ctr"/>
          <a:lstStyle/>
          <a:p>
            <a:pPr algn="ctr"/>
            <a:r>
              <a:rPr lang="el-GR" b="1">
                <a:latin typeface="Tahoma" pitchFamily="34" charset="0"/>
              </a:rPr>
              <a:t>ΕΥΡΗΜΑΤΑ (2)</a:t>
            </a:r>
          </a:p>
        </p:txBody>
      </p:sp>
      <p:sp>
        <p:nvSpPr>
          <p:cNvPr id="50179" name="Rectangle 3"/>
          <p:cNvSpPr>
            <a:spLocks noGrp="1" noChangeArrowheads="1"/>
          </p:cNvSpPr>
          <p:nvPr>
            <p:ph type="body" idx="4294967295"/>
          </p:nvPr>
        </p:nvSpPr>
        <p:spPr>
          <a:xfrm>
            <a:off x="1412875" y="1773238"/>
            <a:ext cx="7731125" cy="4895850"/>
          </a:xfrm>
        </p:spPr>
        <p:txBody>
          <a:bodyPr/>
          <a:lstStyle/>
          <a:p>
            <a:pPr>
              <a:lnSpc>
                <a:spcPct val="80000"/>
              </a:lnSpc>
            </a:pPr>
            <a:r>
              <a:rPr lang="el-GR" sz="1700" b="1">
                <a:solidFill>
                  <a:schemeClr val="tx2"/>
                </a:solidFill>
                <a:latin typeface="Calibri" pitchFamily="34" charset="0"/>
              </a:rPr>
              <a:t>Στατιστική Πρόβλεψη συμπεριφορών διαδικτυακού εκφοβισμού</a:t>
            </a:r>
          </a:p>
          <a:p>
            <a:pPr>
              <a:lnSpc>
                <a:spcPct val="80000"/>
              </a:lnSpc>
            </a:pPr>
            <a:endParaRPr lang="en-US" sz="1700" b="1">
              <a:solidFill>
                <a:schemeClr val="tx2"/>
              </a:solidFill>
              <a:latin typeface="Calibri" pitchFamily="34" charset="0"/>
            </a:endParaRPr>
          </a:p>
          <a:p>
            <a:pPr>
              <a:lnSpc>
                <a:spcPct val="80000"/>
              </a:lnSpc>
              <a:buFont typeface="Wingdings" pitchFamily="2" charset="2"/>
              <a:buNone/>
            </a:pPr>
            <a:r>
              <a:rPr lang="el-GR" sz="1700" b="1">
                <a:solidFill>
                  <a:schemeClr val="tx2"/>
                </a:solidFill>
                <a:latin typeface="Calibri" pitchFamily="34" charset="0"/>
              </a:rPr>
              <a:t>Λογαριθμική Ανάλυση Παλινδρόμησης</a:t>
            </a:r>
          </a:p>
          <a:p>
            <a:pPr>
              <a:lnSpc>
                <a:spcPct val="80000"/>
              </a:lnSpc>
              <a:buFont typeface="Wingdings" pitchFamily="2" charset="2"/>
              <a:buNone/>
            </a:pPr>
            <a:r>
              <a:rPr lang="el-GR" sz="1700" i="1">
                <a:solidFill>
                  <a:schemeClr val="tx2"/>
                </a:solidFill>
                <a:latin typeface="Calibri" pitchFamily="34" charset="0"/>
              </a:rPr>
              <a:t>Ανεξάρτητες μεταβλητές</a:t>
            </a:r>
            <a:r>
              <a:rPr lang="en-US" sz="1700" i="1">
                <a:solidFill>
                  <a:schemeClr val="tx2"/>
                </a:solidFill>
                <a:latin typeface="Calibri" pitchFamily="34" charset="0"/>
              </a:rPr>
              <a:t>:</a:t>
            </a:r>
          </a:p>
          <a:p>
            <a:pPr>
              <a:lnSpc>
                <a:spcPct val="80000"/>
              </a:lnSpc>
              <a:buFont typeface="Wingdings" pitchFamily="2" charset="2"/>
              <a:buNone/>
            </a:pPr>
            <a:r>
              <a:rPr lang="el-GR" sz="1700">
                <a:latin typeface="Calibri" pitchFamily="34" charset="0"/>
              </a:rPr>
              <a:t>Α. </a:t>
            </a:r>
          </a:p>
          <a:p>
            <a:pPr>
              <a:lnSpc>
                <a:spcPct val="80000"/>
              </a:lnSpc>
            </a:pPr>
            <a:r>
              <a:rPr lang="el-GR" sz="1700">
                <a:latin typeface="Calibri" pitchFamily="34" charset="0"/>
              </a:rPr>
              <a:t>Βαθμός εξάρτησης από το διαδίκτυο</a:t>
            </a:r>
          </a:p>
          <a:p>
            <a:pPr>
              <a:lnSpc>
                <a:spcPct val="80000"/>
              </a:lnSpc>
            </a:pPr>
            <a:r>
              <a:rPr lang="el-GR" sz="1700">
                <a:latin typeface="Calibri" pitchFamily="34" charset="0"/>
              </a:rPr>
              <a:t>Επίπεδα θυματοποίησης πρόσωπο με πρόσωπο</a:t>
            </a:r>
          </a:p>
          <a:p>
            <a:pPr>
              <a:lnSpc>
                <a:spcPct val="80000"/>
              </a:lnSpc>
            </a:pPr>
            <a:endParaRPr lang="el-GR" sz="1700">
              <a:latin typeface="Calibri" pitchFamily="34" charset="0"/>
            </a:endParaRPr>
          </a:p>
          <a:p>
            <a:pPr>
              <a:lnSpc>
                <a:spcPct val="80000"/>
              </a:lnSpc>
              <a:buFont typeface="Wingdings" pitchFamily="2" charset="2"/>
              <a:buNone/>
            </a:pPr>
            <a:r>
              <a:rPr lang="el-GR" sz="1700">
                <a:latin typeface="Calibri" pitchFamily="34" charset="0"/>
              </a:rPr>
              <a:t>Β.</a:t>
            </a:r>
          </a:p>
          <a:p>
            <a:pPr>
              <a:lnSpc>
                <a:spcPct val="80000"/>
              </a:lnSpc>
            </a:pPr>
            <a:r>
              <a:rPr lang="el-GR" sz="1700">
                <a:latin typeface="Calibri" pitchFamily="34" charset="0"/>
              </a:rPr>
              <a:t>Φύλο</a:t>
            </a:r>
          </a:p>
          <a:p>
            <a:pPr>
              <a:lnSpc>
                <a:spcPct val="80000"/>
              </a:lnSpc>
            </a:pPr>
            <a:r>
              <a:rPr lang="el-GR" sz="1700">
                <a:latin typeface="Calibri" pitchFamily="34" charset="0"/>
              </a:rPr>
              <a:t>Καταθλιπτικά συμπτώματα</a:t>
            </a:r>
          </a:p>
          <a:p>
            <a:pPr>
              <a:lnSpc>
                <a:spcPct val="80000"/>
              </a:lnSpc>
            </a:pPr>
            <a:r>
              <a:rPr lang="el-GR" sz="1700">
                <a:latin typeface="Calibri" pitchFamily="34" charset="0"/>
              </a:rPr>
              <a:t>Αρνητική δημοτικότητα από τους συνομηλίκους</a:t>
            </a:r>
            <a:endParaRPr lang="en-US" sz="1700">
              <a:latin typeface="Calibri" pitchFamily="34" charset="0"/>
            </a:endParaRPr>
          </a:p>
          <a:p>
            <a:pPr>
              <a:lnSpc>
                <a:spcPct val="80000"/>
              </a:lnSpc>
            </a:pPr>
            <a:endParaRPr lang="el-GR" sz="1700">
              <a:latin typeface="Calibri" pitchFamily="34" charset="0"/>
            </a:endParaRPr>
          </a:p>
          <a:p>
            <a:pPr>
              <a:lnSpc>
                <a:spcPct val="80000"/>
              </a:lnSpc>
            </a:pPr>
            <a:endParaRPr lang="el-GR" sz="1700">
              <a:latin typeface="Calibri" pitchFamily="34" charset="0"/>
            </a:endParaRPr>
          </a:p>
          <a:p>
            <a:pPr>
              <a:lnSpc>
                <a:spcPct val="80000"/>
              </a:lnSpc>
              <a:buFont typeface="Wingdings" pitchFamily="2" charset="2"/>
              <a:buNone/>
            </a:pPr>
            <a:endParaRPr lang="el-GR" sz="1700">
              <a:latin typeface="Calibri" pitchFamily="34" charset="0"/>
            </a:endParaRPr>
          </a:p>
          <a:p>
            <a:pPr>
              <a:lnSpc>
                <a:spcPct val="80000"/>
              </a:lnSpc>
              <a:buFont typeface="Wingdings" pitchFamily="2" charset="2"/>
              <a:buNone/>
            </a:pPr>
            <a:r>
              <a:rPr lang="el-GR" sz="1700">
                <a:latin typeface="Calibri" pitchFamily="34" charset="0"/>
              </a:rPr>
              <a:t>Η δοκιμή του πλήρους μοντέλου είχε αποτέλεσμα </a:t>
            </a:r>
            <a:r>
              <a:rPr lang="el-GR" sz="1700">
                <a:solidFill>
                  <a:schemeClr val="tx2"/>
                </a:solidFill>
                <a:latin typeface="Calibri" pitchFamily="34" charset="0"/>
              </a:rPr>
              <a:t>στατιστικά σημαντικό (</a:t>
            </a:r>
            <a:r>
              <a:rPr lang="en-US" sz="1700">
                <a:solidFill>
                  <a:schemeClr val="tx2"/>
                </a:solidFill>
                <a:latin typeface="Calibri" pitchFamily="34" charset="0"/>
              </a:rPr>
              <a:t>p&lt;0,001)</a:t>
            </a:r>
            <a:endParaRPr lang="el-GR" sz="1700">
              <a:solidFill>
                <a:schemeClr val="tx2"/>
              </a:solidFill>
              <a:latin typeface="Calibri" pitchFamily="34" charset="0"/>
            </a:endParaRPr>
          </a:p>
          <a:p>
            <a:pPr>
              <a:lnSpc>
                <a:spcPct val="80000"/>
              </a:lnSpc>
              <a:buFont typeface="Wingdings" pitchFamily="2" charset="2"/>
              <a:buNone/>
            </a:pPr>
            <a:endParaRPr lang="el-GR" sz="1400">
              <a:latin typeface="Tahoma" pitchFamily="34" charset="0"/>
            </a:endParaRPr>
          </a:p>
          <a:p>
            <a:pPr>
              <a:lnSpc>
                <a:spcPct val="80000"/>
              </a:lnSpc>
              <a:buFont typeface="Wingdings" pitchFamily="2" charset="2"/>
              <a:buNone/>
            </a:pPr>
            <a:r>
              <a:rPr lang="el-GR" sz="1400">
                <a:latin typeface="Tahoma" pitchFamily="34" charset="0"/>
              </a:rPr>
              <a:t> </a:t>
            </a:r>
          </a:p>
        </p:txBody>
      </p:sp>
    </p:spTree>
    <p:extLst>
      <p:ext uri="{BB962C8B-B14F-4D97-AF65-F5344CB8AC3E}">
        <p14:creationId xmlns:p14="http://schemas.microsoft.com/office/powerpoint/2010/main" val="95260185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l-GR" sz="3200" b="1">
                <a:latin typeface="Tahoma" pitchFamily="34" charset="0"/>
              </a:rPr>
              <a:t>ΕΥΡΗΜΑΤΑ (3)</a:t>
            </a:r>
          </a:p>
        </p:txBody>
      </p:sp>
      <p:sp>
        <p:nvSpPr>
          <p:cNvPr id="19459" name="Rectangle 3"/>
          <p:cNvSpPr>
            <a:spLocks noGrp="1" noChangeArrowheads="1"/>
          </p:cNvSpPr>
          <p:nvPr>
            <p:ph idx="1"/>
          </p:nvPr>
        </p:nvSpPr>
        <p:spPr>
          <a:xfrm>
            <a:off x="1331913" y="1844675"/>
            <a:ext cx="7313612" cy="4770438"/>
          </a:xfrm>
        </p:spPr>
        <p:txBody>
          <a:bodyPr/>
          <a:lstStyle/>
          <a:p>
            <a:pPr>
              <a:lnSpc>
                <a:spcPct val="90000"/>
              </a:lnSpc>
              <a:buFont typeface="Wingdings" pitchFamily="2" charset="2"/>
              <a:buNone/>
            </a:pPr>
            <a:r>
              <a:rPr lang="el-GR" sz="2400">
                <a:latin typeface="Calibri" pitchFamily="34" charset="0"/>
              </a:rPr>
              <a:t> </a:t>
            </a:r>
          </a:p>
          <a:p>
            <a:pPr>
              <a:lnSpc>
                <a:spcPct val="90000"/>
              </a:lnSpc>
              <a:buFont typeface="Wingdings" pitchFamily="2" charset="2"/>
              <a:buNone/>
            </a:pPr>
            <a:r>
              <a:rPr lang="en-US" sz="2400">
                <a:solidFill>
                  <a:schemeClr val="tx2"/>
                </a:solidFill>
                <a:latin typeface="Calibri" pitchFamily="34" charset="0"/>
              </a:rPr>
              <a:t>A.</a:t>
            </a:r>
            <a:r>
              <a:rPr lang="en-US" sz="2400">
                <a:latin typeface="Calibri" pitchFamily="34" charset="0"/>
              </a:rPr>
              <a:t> </a:t>
            </a:r>
            <a:r>
              <a:rPr lang="el-GR" sz="2400">
                <a:latin typeface="Calibri" pitchFamily="34" charset="0"/>
              </a:rPr>
              <a:t>Οι πιθανότητες να εμπλακεί ένας έφηβος σε συμπεριφορές </a:t>
            </a:r>
            <a:r>
              <a:rPr lang="el-GR" sz="2400">
                <a:solidFill>
                  <a:schemeClr val="accent1"/>
                </a:solidFill>
                <a:latin typeface="Calibri" pitchFamily="34" charset="0"/>
              </a:rPr>
              <a:t>διαδικτυακού εκφοβισμού</a:t>
            </a:r>
            <a:r>
              <a:rPr lang="el-GR" sz="2400">
                <a:latin typeface="Calibri" pitchFamily="34" charset="0"/>
              </a:rPr>
              <a:t> αυξάνονται</a:t>
            </a:r>
            <a:r>
              <a:rPr lang="en-US" sz="2400">
                <a:latin typeface="Calibri" pitchFamily="34" charset="0"/>
              </a:rPr>
              <a:t> </a:t>
            </a:r>
            <a:r>
              <a:rPr lang="el-GR" sz="2400">
                <a:latin typeface="Calibri" pitchFamily="34" charset="0"/>
              </a:rPr>
              <a:t>ανάλογα με</a:t>
            </a:r>
            <a:r>
              <a:rPr lang="en-US" sz="2400">
                <a:latin typeface="Calibri" pitchFamily="34" charset="0"/>
              </a:rPr>
              <a:t>:</a:t>
            </a:r>
            <a:r>
              <a:rPr lang="el-GR" sz="2400">
                <a:latin typeface="Calibri" pitchFamily="34" charset="0"/>
              </a:rPr>
              <a:t> </a:t>
            </a:r>
          </a:p>
          <a:p>
            <a:pPr>
              <a:lnSpc>
                <a:spcPct val="90000"/>
              </a:lnSpc>
            </a:pPr>
            <a:endParaRPr lang="en-US" sz="2400">
              <a:latin typeface="Calibri" pitchFamily="34" charset="0"/>
            </a:endParaRPr>
          </a:p>
          <a:p>
            <a:pPr>
              <a:lnSpc>
                <a:spcPct val="90000"/>
              </a:lnSpc>
              <a:buFont typeface="Wingdings" pitchFamily="2" charset="2"/>
              <a:buChar char="Ø"/>
            </a:pPr>
            <a:r>
              <a:rPr lang="el-GR" sz="2400">
                <a:latin typeface="Calibri" pitchFamily="34" charset="0"/>
              </a:rPr>
              <a:t>τον αριθμό των μορφών θυματοποίησης πρόσωπο με πρόσωπο </a:t>
            </a:r>
            <a:endParaRPr lang="en-US" sz="2400">
              <a:latin typeface="Calibri" pitchFamily="34" charset="0"/>
            </a:endParaRPr>
          </a:p>
          <a:p>
            <a:pPr>
              <a:lnSpc>
                <a:spcPct val="90000"/>
              </a:lnSpc>
              <a:buFont typeface="Wingdings" pitchFamily="2" charset="2"/>
              <a:buChar char="Ø"/>
            </a:pPr>
            <a:endParaRPr lang="el-GR" sz="2400">
              <a:latin typeface="Calibri" pitchFamily="34" charset="0"/>
            </a:endParaRPr>
          </a:p>
          <a:p>
            <a:pPr>
              <a:lnSpc>
                <a:spcPct val="90000"/>
              </a:lnSpc>
              <a:buFont typeface="Wingdings" pitchFamily="2" charset="2"/>
              <a:buChar char="Ø"/>
            </a:pPr>
            <a:r>
              <a:rPr lang="el-GR" sz="2400">
                <a:latin typeface="Calibri" pitchFamily="34" charset="0"/>
              </a:rPr>
              <a:t>το βαθμό εξάρτησης από το διαδίκτυο</a:t>
            </a:r>
          </a:p>
          <a:p>
            <a:pPr>
              <a:lnSpc>
                <a:spcPct val="90000"/>
              </a:lnSpc>
              <a:buFont typeface="Arial" pitchFamily="34" charset="0"/>
              <a:buNone/>
            </a:pPr>
            <a:r>
              <a:rPr lang="el-GR" sz="2400">
                <a:sym typeface="Symbol" pitchFamily="18" charset="2"/>
              </a:rPr>
              <a:t> </a:t>
            </a:r>
          </a:p>
          <a:p>
            <a:pPr>
              <a:lnSpc>
                <a:spcPct val="90000"/>
              </a:lnSpc>
              <a:buFont typeface="Arial" pitchFamily="34" charset="0"/>
              <a:buNone/>
            </a:pPr>
            <a:endParaRPr lang="el-GR" sz="2400">
              <a:latin typeface="Calibri" pitchFamily="34" charset="0"/>
            </a:endParaRPr>
          </a:p>
          <a:p>
            <a:pPr algn="r">
              <a:lnSpc>
                <a:spcPct val="90000"/>
              </a:lnSpc>
              <a:buFont typeface="Arial" pitchFamily="34" charset="0"/>
              <a:buNone/>
            </a:pPr>
            <a:r>
              <a:rPr lang="el-GR" sz="2000">
                <a:latin typeface="Calibri" pitchFamily="34" charset="0"/>
              </a:rPr>
              <a:t>Αβδελίδου, Σταυρόπουλος &amp; Μόττη, 2011</a:t>
            </a:r>
          </a:p>
        </p:txBody>
      </p:sp>
    </p:spTree>
    <p:extLst>
      <p:ext uri="{BB962C8B-B14F-4D97-AF65-F5344CB8AC3E}">
        <p14:creationId xmlns:p14="http://schemas.microsoft.com/office/powerpoint/2010/main" val="12754564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el-GR" b="1">
                <a:latin typeface="Tahoma" pitchFamily="34" charset="0"/>
              </a:rPr>
              <a:t>ΕΥΡΗΜΑΤΑ (</a:t>
            </a:r>
            <a:r>
              <a:rPr lang="en-US" b="1">
                <a:latin typeface="Tahoma" pitchFamily="34" charset="0"/>
              </a:rPr>
              <a:t>4</a:t>
            </a:r>
            <a:r>
              <a:rPr lang="el-GR" b="1">
                <a:latin typeface="Tahoma" pitchFamily="34" charset="0"/>
              </a:rPr>
              <a:t>)</a:t>
            </a:r>
          </a:p>
        </p:txBody>
      </p:sp>
      <p:sp>
        <p:nvSpPr>
          <p:cNvPr id="58371" name="Rectangle 3"/>
          <p:cNvSpPr>
            <a:spLocks noGrp="1" noChangeArrowheads="1"/>
          </p:cNvSpPr>
          <p:nvPr>
            <p:ph idx="1"/>
          </p:nvPr>
        </p:nvSpPr>
        <p:spPr/>
        <p:txBody>
          <a:bodyPr/>
          <a:lstStyle/>
          <a:p>
            <a:pPr marL="552450" indent="-552450">
              <a:buFont typeface="Arial" pitchFamily="34" charset="0"/>
              <a:buNone/>
            </a:pPr>
            <a:r>
              <a:rPr lang="en-US" sz="2400">
                <a:solidFill>
                  <a:schemeClr val="tx2"/>
                </a:solidFill>
                <a:latin typeface="Calibri" pitchFamily="34" charset="0"/>
              </a:rPr>
              <a:t>B.</a:t>
            </a:r>
            <a:r>
              <a:rPr lang="en-US" sz="2400">
                <a:latin typeface="Calibri" pitchFamily="34" charset="0"/>
              </a:rPr>
              <a:t> </a:t>
            </a:r>
            <a:r>
              <a:rPr lang="el-GR" sz="2400">
                <a:latin typeface="Calibri" pitchFamily="34" charset="0"/>
              </a:rPr>
              <a:t>Οι πιθανότητες να εμπλακεί ένας έφηβος σε συμπεριφορές </a:t>
            </a:r>
            <a:r>
              <a:rPr lang="el-GR" sz="2400">
                <a:solidFill>
                  <a:schemeClr val="accent1"/>
                </a:solidFill>
                <a:latin typeface="Calibri" pitchFamily="34" charset="0"/>
              </a:rPr>
              <a:t>διαδικτυακής θυματοποίησης</a:t>
            </a:r>
            <a:r>
              <a:rPr lang="el-GR" sz="2400">
                <a:latin typeface="Calibri" pitchFamily="34" charset="0"/>
              </a:rPr>
              <a:t> αυξάνονται </a:t>
            </a:r>
          </a:p>
          <a:p>
            <a:pPr marL="552450" indent="-552450">
              <a:buFont typeface="Arial" pitchFamily="34" charset="0"/>
              <a:buNone/>
            </a:pPr>
            <a:endParaRPr lang="el-GR" sz="2400">
              <a:latin typeface="Calibri" pitchFamily="34" charset="0"/>
            </a:endParaRPr>
          </a:p>
          <a:p>
            <a:pPr marL="552450" indent="-552450">
              <a:buFont typeface="Wingdings" pitchFamily="2" charset="2"/>
              <a:buChar char="Ø"/>
            </a:pPr>
            <a:r>
              <a:rPr lang="el-GR" sz="2400">
                <a:latin typeface="Calibri" pitchFamily="34" charset="0"/>
              </a:rPr>
              <a:t>Αν το φύλο του παιδιού είναι αγόρι</a:t>
            </a:r>
          </a:p>
          <a:p>
            <a:pPr marL="552450" indent="-552450">
              <a:buFont typeface="Wingdings" pitchFamily="2" charset="2"/>
              <a:buChar char="Ø"/>
            </a:pPr>
            <a:r>
              <a:rPr lang="el-GR" sz="2400">
                <a:latin typeface="Calibri" pitchFamily="34" charset="0"/>
              </a:rPr>
              <a:t>Ανάλογα με τον αριθμό συμπτωμάτων κατάθλιψης</a:t>
            </a:r>
          </a:p>
          <a:p>
            <a:pPr marL="552450" indent="-552450">
              <a:buFont typeface="Wingdings" pitchFamily="2" charset="2"/>
              <a:buChar char="Ø"/>
            </a:pPr>
            <a:r>
              <a:rPr lang="el-GR" sz="2400">
                <a:latin typeface="Calibri" pitchFamily="34" charset="0"/>
              </a:rPr>
              <a:t>Ανάλογα με το βαθμό στον οποίο απορρίπτεται από συνομηλίκους</a:t>
            </a:r>
          </a:p>
          <a:p>
            <a:pPr marL="552450" indent="-552450" algn="r">
              <a:buFont typeface="Arial" pitchFamily="34" charset="0"/>
              <a:buNone/>
            </a:pPr>
            <a:r>
              <a:rPr lang="el-GR" sz="2000">
                <a:latin typeface="Calibri" pitchFamily="34" charset="0"/>
              </a:rPr>
              <a:t>Αβδελίδου, Σταυρόπουλος &amp; Μόττη, 2011</a:t>
            </a:r>
          </a:p>
          <a:p>
            <a:pPr marL="552450" indent="-552450">
              <a:buFont typeface="Arial" pitchFamily="34" charset="0"/>
              <a:buChar char="¡"/>
            </a:pPr>
            <a:endParaRPr lang="en-US" sz="2400">
              <a:latin typeface="Calibri" pitchFamily="34" charset="0"/>
            </a:endParaRPr>
          </a:p>
          <a:p>
            <a:pPr marL="552450" indent="-552450"/>
            <a:endParaRPr lang="el-GR" sz="2500"/>
          </a:p>
        </p:txBody>
      </p:sp>
    </p:spTree>
    <p:extLst>
      <p:ext uri="{BB962C8B-B14F-4D97-AF65-F5344CB8AC3E}">
        <p14:creationId xmlns:p14="http://schemas.microsoft.com/office/powerpoint/2010/main" val="13457320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1830388" y="301625"/>
            <a:ext cx="7313612" cy="823913"/>
          </a:xfrm>
        </p:spPr>
        <p:txBody>
          <a:bodyPr/>
          <a:lstStyle/>
          <a:p>
            <a:pPr algn="ctr"/>
            <a:r>
              <a:rPr lang="el-GR" b="1">
                <a:latin typeface="Tahoma" pitchFamily="34" charset="0"/>
              </a:rPr>
              <a:t>ΣΥΖΗΤΗΣΗ (</a:t>
            </a:r>
            <a:r>
              <a:rPr lang="en-US" b="1">
                <a:latin typeface="Tahoma" pitchFamily="34" charset="0"/>
              </a:rPr>
              <a:t>1</a:t>
            </a:r>
            <a:r>
              <a:rPr lang="el-GR" b="1">
                <a:latin typeface="Tahoma" pitchFamily="34" charset="0"/>
              </a:rPr>
              <a:t>)</a:t>
            </a:r>
          </a:p>
        </p:txBody>
      </p:sp>
      <p:sp>
        <p:nvSpPr>
          <p:cNvPr id="59395" name="Rectangle 3"/>
          <p:cNvSpPr>
            <a:spLocks noGrp="1" noChangeArrowheads="1"/>
          </p:cNvSpPr>
          <p:nvPr>
            <p:ph type="body" idx="4294967295"/>
          </p:nvPr>
        </p:nvSpPr>
        <p:spPr>
          <a:xfrm>
            <a:off x="1830388" y="1557338"/>
            <a:ext cx="7313612" cy="5616575"/>
          </a:xfrm>
        </p:spPr>
        <p:txBody>
          <a:bodyPr/>
          <a:lstStyle/>
          <a:p>
            <a:pPr>
              <a:lnSpc>
                <a:spcPct val="90000"/>
              </a:lnSpc>
              <a:buFont typeface="Wingdings" pitchFamily="2" charset="2"/>
              <a:buNone/>
            </a:pPr>
            <a:r>
              <a:rPr lang="en-US" sz="2400">
                <a:solidFill>
                  <a:schemeClr val="tx2"/>
                </a:solidFill>
                <a:latin typeface="Calibri" pitchFamily="34" charset="0"/>
              </a:rPr>
              <a:t>A. </a:t>
            </a:r>
            <a:r>
              <a:rPr lang="el-GR" sz="2400">
                <a:solidFill>
                  <a:schemeClr val="tx2"/>
                </a:solidFill>
                <a:latin typeface="Calibri" pitchFamily="34" charset="0"/>
              </a:rPr>
              <a:t>Παράγοντας Ανωνυμίας</a:t>
            </a:r>
            <a:r>
              <a:rPr lang="el-GR" sz="2400">
                <a:latin typeface="Calibri" pitchFamily="34" charset="0"/>
              </a:rPr>
              <a:t> </a:t>
            </a:r>
          </a:p>
          <a:p>
            <a:pPr>
              <a:lnSpc>
                <a:spcPct val="90000"/>
              </a:lnSpc>
              <a:buFont typeface="Wingdings" pitchFamily="2" charset="2"/>
              <a:buNone/>
            </a:pPr>
            <a:r>
              <a:rPr lang="el-GR" sz="2400">
                <a:latin typeface="Calibri" pitchFamily="34" charset="0"/>
              </a:rPr>
              <a:t>- </a:t>
            </a:r>
            <a:r>
              <a:rPr lang="el-GR" sz="2400" i="1">
                <a:latin typeface="Calibri" pitchFamily="34" charset="0"/>
              </a:rPr>
              <a:t>Έλλειψη ανατροφοδότησης</a:t>
            </a:r>
            <a:r>
              <a:rPr lang="el-GR" sz="2400">
                <a:latin typeface="Calibri" pitchFamily="34" charset="0"/>
              </a:rPr>
              <a:t> μέσω -λεκτικής και μη-   επικοινωνίας</a:t>
            </a:r>
            <a:endParaRPr lang="en-US" sz="2400">
              <a:latin typeface="Calibri" pitchFamily="34" charset="0"/>
            </a:endParaRPr>
          </a:p>
          <a:p>
            <a:pPr algn="r">
              <a:lnSpc>
                <a:spcPct val="90000"/>
              </a:lnSpc>
              <a:buFont typeface="Wingdings" pitchFamily="2" charset="2"/>
              <a:buNone/>
            </a:pPr>
            <a:r>
              <a:rPr lang="en-US" sz="2400">
                <a:latin typeface="Calibri" pitchFamily="34" charset="0"/>
              </a:rPr>
              <a:t>Hinduja &amp; Patchin, 2009.</a:t>
            </a:r>
            <a:endParaRPr lang="el-GR" sz="2400">
              <a:latin typeface="Calibri" pitchFamily="34" charset="0"/>
            </a:endParaRPr>
          </a:p>
          <a:p>
            <a:pPr>
              <a:lnSpc>
                <a:spcPct val="90000"/>
              </a:lnSpc>
              <a:buFont typeface="Wingdings" pitchFamily="2" charset="2"/>
              <a:buNone/>
            </a:pPr>
            <a:r>
              <a:rPr lang="el-GR" sz="2400">
                <a:latin typeface="Calibri" pitchFamily="34" charset="0"/>
              </a:rPr>
              <a:t>- </a:t>
            </a:r>
            <a:r>
              <a:rPr lang="el-GR" sz="2400" i="1">
                <a:latin typeface="Calibri" pitchFamily="34" charset="0"/>
              </a:rPr>
              <a:t>άρση αναστολών</a:t>
            </a:r>
            <a:endParaRPr lang="en-US" sz="2400" i="1">
              <a:latin typeface="Calibri" pitchFamily="34" charset="0"/>
            </a:endParaRPr>
          </a:p>
          <a:p>
            <a:pPr>
              <a:lnSpc>
                <a:spcPct val="90000"/>
              </a:lnSpc>
              <a:buFontTx/>
              <a:buNone/>
            </a:pPr>
            <a:r>
              <a:rPr lang="en-US" sz="2400">
                <a:latin typeface="Calibri" pitchFamily="34" charset="0"/>
                <a:cs typeface="Arial" pitchFamily="34" charset="0"/>
              </a:rPr>
              <a:t>    </a:t>
            </a:r>
            <a:r>
              <a:rPr lang="el-GR" sz="2400">
                <a:latin typeface="Calibri" pitchFamily="34" charset="0"/>
                <a:cs typeface="Arial" pitchFamily="34" charset="0"/>
              </a:rPr>
              <a:t>→</a:t>
            </a:r>
            <a:r>
              <a:rPr lang="el-GR" sz="2400">
                <a:latin typeface="Calibri" pitchFamily="34" charset="0"/>
              </a:rPr>
              <a:t>4 παράγοντες</a:t>
            </a:r>
            <a:r>
              <a:rPr lang="en-US" sz="2400">
                <a:latin typeface="Calibri" pitchFamily="34" charset="0"/>
              </a:rPr>
              <a:t>:</a:t>
            </a:r>
            <a:endParaRPr lang="el-GR" sz="2400">
              <a:latin typeface="Calibri" pitchFamily="34" charset="0"/>
            </a:endParaRPr>
          </a:p>
          <a:p>
            <a:pPr>
              <a:lnSpc>
                <a:spcPct val="90000"/>
              </a:lnSpc>
              <a:buFontTx/>
              <a:buNone/>
            </a:pPr>
            <a:r>
              <a:rPr lang="el-GR" sz="2400">
                <a:latin typeface="Calibri" pitchFamily="34" charset="0"/>
              </a:rPr>
              <a:t>Αποσχιστική ανωνυμία</a:t>
            </a:r>
          </a:p>
          <a:p>
            <a:pPr>
              <a:lnSpc>
                <a:spcPct val="90000"/>
              </a:lnSpc>
              <a:buFontTx/>
              <a:buNone/>
            </a:pPr>
            <a:r>
              <a:rPr lang="el-GR" sz="2400">
                <a:latin typeface="Calibri" pitchFamily="34" charset="0"/>
              </a:rPr>
              <a:t>Εγωκεντρική ενδοβολή</a:t>
            </a:r>
          </a:p>
          <a:p>
            <a:pPr>
              <a:lnSpc>
                <a:spcPct val="90000"/>
              </a:lnSpc>
              <a:buFontTx/>
              <a:buNone/>
            </a:pPr>
            <a:r>
              <a:rPr lang="el-GR" sz="2400">
                <a:latin typeface="Calibri" pitchFamily="34" charset="0"/>
              </a:rPr>
              <a:t>Αποσχιστική φαντασία </a:t>
            </a:r>
          </a:p>
          <a:p>
            <a:pPr>
              <a:lnSpc>
                <a:spcPct val="90000"/>
              </a:lnSpc>
              <a:buFontTx/>
              <a:buNone/>
            </a:pPr>
            <a:r>
              <a:rPr lang="el-GR" sz="2400">
                <a:latin typeface="Calibri" pitchFamily="34" charset="0"/>
              </a:rPr>
              <a:t>Ελαχιστοποίηση των αρχών</a:t>
            </a:r>
            <a:endParaRPr lang="en-US" sz="2400">
              <a:latin typeface="Calibri" pitchFamily="34" charset="0"/>
            </a:endParaRPr>
          </a:p>
          <a:p>
            <a:pPr algn="r">
              <a:lnSpc>
                <a:spcPct val="90000"/>
              </a:lnSpc>
              <a:buFontTx/>
              <a:buNone/>
            </a:pPr>
            <a:r>
              <a:rPr lang="en-US" sz="2400">
                <a:latin typeface="Calibri" pitchFamily="34" charset="0"/>
              </a:rPr>
              <a:t>Suler</a:t>
            </a:r>
            <a:r>
              <a:rPr lang="el-GR" sz="2400">
                <a:latin typeface="Calibri" pitchFamily="34" charset="0"/>
              </a:rPr>
              <a:t>, 2004</a:t>
            </a:r>
          </a:p>
          <a:p>
            <a:pPr>
              <a:lnSpc>
                <a:spcPct val="90000"/>
              </a:lnSpc>
              <a:buFont typeface="Wingdings" pitchFamily="2" charset="2"/>
              <a:buNone/>
            </a:pPr>
            <a:r>
              <a:rPr lang="el-GR" sz="2400">
                <a:latin typeface="Calibri" pitchFamily="34" charset="0"/>
              </a:rPr>
              <a:t>    - απομάκρυνση ενδεχομένου </a:t>
            </a:r>
            <a:r>
              <a:rPr lang="el-GR" sz="2400" i="1">
                <a:latin typeface="Calibri" pitchFamily="34" charset="0"/>
              </a:rPr>
              <a:t>τιμωρίας</a:t>
            </a:r>
            <a:endParaRPr lang="en-US" sz="2400" i="1">
              <a:latin typeface="Calibri" pitchFamily="34" charset="0"/>
            </a:endParaRPr>
          </a:p>
          <a:p>
            <a:pPr algn="r">
              <a:lnSpc>
                <a:spcPct val="90000"/>
              </a:lnSpc>
              <a:buFont typeface="Wingdings" pitchFamily="2" charset="2"/>
              <a:buNone/>
            </a:pPr>
            <a:r>
              <a:rPr lang="en-US" sz="2400">
                <a:latin typeface="Calibri" pitchFamily="34" charset="0"/>
              </a:rPr>
              <a:t>Willard, 2003</a:t>
            </a:r>
          </a:p>
          <a:p>
            <a:pPr>
              <a:lnSpc>
                <a:spcPct val="90000"/>
              </a:lnSpc>
              <a:buFont typeface="Wingdings" pitchFamily="2" charset="2"/>
              <a:buNone/>
            </a:pPr>
            <a:endParaRPr lang="el-GR" sz="2400">
              <a:latin typeface="Tahoma" pitchFamily="34" charset="0"/>
            </a:endParaRPr>
          </a:p>
          <a:p>
            <a:pPr>
              <a:lnSpc>
                <a:spcPct val="90000"/>
              </a:lnSpc>
              <a:buFont typeface="Wingdings" pitchFamily="2" charset="2"/>
              <a:buNone/>
            </a:pPr>
            <a:endParaRPr lang="el-GR" sz="2400">
              <a:latin typeface="Tahoma" pitchFamily="34" charset="0"/>
            </a:endParaRPr>
          </a:p>
          <a:p>
            <a:pPr>
              <a:lnSpc>
                <a:spcPct val="90000"/>
              </a:lnSpc>
              <a:buFontTx/>
              <a:buNone/>
            </a:pPr>
            <a:endParaRPr lang="el-GR" sz="2400">
              <a:latin typeface="Tahoma" pitchFamily="34" charset="0"/>
            </a:endParaRPr>
          </a:p>
          <a:p>
            <a:pPr>
              <a:lnSpc>
                <a:spcPct val="90000"/>
              </a:lnSpc>
              <a:buFont typeface="Wingdings" pitchFamily="2" charset="2"/>
              <a:buNone/>
            </a:pPr>
            <a:endParaRPr lang="el-GR" sz="3200">
              <a:latin typeface="Tahoma" pitchFamily="34" charset="0"/>
            </a:endParaRPr>
          </a:p>
          <a:p>
            <a:pPr>
              <a:lnSpc>
                <a:spcPct val="90000"/>
              </a:lnSpc>
            </a:pPr>
            <a:endParaRPr lang="el-GR" sz="3200">
              <a:latin typeface="Tahoma" pitchFamily="34" charset="0"/>
            </a:endParaRPr>
          </a:p>
        </p:txBody>
      </p:sp>
    </p:spTree>
    <p:extLst>
      <p:ext uri="{BB962C8B-B14F-4D97-AF65-F5344CB8AC3E}">
        <p14:creationId xmlns:p14="http://schemas.microsoft.com/office/powerpoint/2010/main" val="32756133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830388" y="301625"/>
            <a:ext cx="7313612" cy="823913"/>
          </a:xfrm>
        </p:spPr>
        <p:txBody>
          <a:bodyPr/>
          <a:lstStyle/>
          <a:p>
            <a:pPr algn="ctr"/>
            <a:r>
              <a:rPr lang="el-GR" b="1">
                <a:latin typeface="Tahoma" pitchFamily="34" charset="0"/>
              </a:rPr>
              <a:t>ΣΥΖΗΤΗΣΗ (3)</a:t>
            </a:r>
          </a:p>
        </p:txBody>
      </p:sp>
      <p:sp>
        <p:nvSpPr>
          <p:cNvPr id="63491" name="Rectangle 3"/>
          <p:cNvSpPr>
            <a:spLocks noGrp="1" noChangeArrowheads="1"/>
          </p:cNvSpPr>
          <p:nvPr>
            <p:ph type="body" idx="4294967295"/>
          </p:nvPr>
        </p:nvSpPr>
        <p:spPr>
          <a:xfrm>
            <a:off x="1830388" y="1484313"/>
            <a:ext cx="7313612" cy="5761037"/>
          </a:xfrm>
        </p:spPr>
        <p:txBody>
          <a:bodyPr/>
          <a:lstStyle/>
          <a:p>
            <a:pPr>
              <a:lnSpc>
                <a:spcPct val="90000"/>
              </a:lnSpc>
            </a:pPr>
            <a:r>
              <a:rPr lang="el-GR" sz="2000">
                <a:solidFill>
                  <a:schemeClr val="tx2"/>
                </a:solidFill>
                <a:latin typeface="Calibri" pitchFamily="34" charset="0"/>
              </a:rPr>
              <a:t>Ψυχοπαθολογία</a:t>
            </a:r>
            <a:r>
              <a:rPr lang="en-US" sz="2000">
                <a:solidFill>
                  <a:schemeClr val="tx2"/>
                </a:solidFill>
                <a:latin typeface="Calibri" pitchFamily="34" charset="0"/>
              </a:rPr>
              <a:t>:</a:t>
            </a:r>
          </a:p>
          <a:p>
            <a:pPr>
              <a:lnSpc>
                <a:spcPct val="90000"/>
              </a:lnSpc>
              <a:buFont typeface="Wingdings" pitchFamily="2" charset="2"/>
              <a:buNone/>
            </a:pPr>
            <a:r>
              <a:rPr lang="el-GR" sz="2000">
                <a:solidFill>
                  <a:schemeClr val="tx2"/>
                </a:solidFill>
                <a:latin typeface="Calibri" pitchFamily="34" charset="0"/>
              </a:rPr>
              <a:t> κοινό για εφήβους </a:t>
            </a:r>
          </a:p>
          <a:p>
            <a:pPr>
              <a:lnSpc>
                <a:spcPct val="90000"/>
              </a:lnSpc>
              <a:buFont typeface="Wingdings" pitchFamily="2" charset="2"/>
              <a:buNone/>
            </a:pPr>
            <a:r>
              <a:rPr lang="el-GR" sz="2000">
                <a:solidFill>
                  <a:schemeClr val="tx2"/>
                </a:solidFill>
                <a:latin typeface="Calibri" pitchFamily="34" charset="0"/>
                <a:sym typeface="Wingdings" pitchFamily="2" charset="2"/>
              </a:rPr>
              <a:t></a:t>
            </a:r>
            <a:r>
              <a:rPr lang="el-GR" sz="2000">
                <a:latin typeface="Calibri" pitchFamily="34" charset="0"/>
                <a:sym typeface="Wingdings" pitchFamily="2" charset="2"/>
              </a:rPr>
              <a:t> </a:t>
            </a:r>
            <a:r>
              <a:rPr lang="el-GR" sz="2000">
                <a:latin typeface="Calibri" pitchFamily="34" charset="0"/>
              </a:rPr>
              <a:t>θύματα στη σχολική ζωή </a:t>
            </a:r>
          </a:p>
          <a:p>
            <a:pPr>
              <a:lnSpc>
                <a:spcPct val="90000"/>
              </a:lnSpc>
              <a:buFont typeface="Wingdings" pitchFamily="2" charset="2"/>
              <a:buChar char="ü"/>
            </a:pPr>
            <a:r>
              <a:rPr lang="el-GR" sz="2000">
                <a:latin typeface="Calibri" pitchFamily="34" charset="0"/>
              </a:rPr>
              <a:t>θύτες στο διαδίκτυο</a:t>
            </a:r>
          </a:p>
          <a:p>
            <a:pPr>
              <a:lnSpc>
                <a:spcPct val="90000"/>
              </a:lnSpc>
              <a:buFont typeface="Wingdings" pitchFamily="2" charset="2"/>
              <a:buChar char="ü"/>
            </a:pPr>
            <a:r>
              <a:rPr lang="el-GR" sz="2000">
                <a:latin typeface="Calibri" pitchFamily="34" charset="0"/>
              </a:rPr>
              <a:t>εξαρτημένους από το</a:t>
            </a:r>
            <a:r>
              <a:rPr lang="en-US" sz="2000">
                <a:latin typeface="Calibri" pitchFamily="34" charset="0"/>
              </a:rPr>
              <a:t> </a:t>
            </a:r>
            <a:r>
              <a:rPr lang="el-GR" sz="2000">
                <a:latin typeface="Calibri" pitchFamily="34" charset="0"/>
              </a:rPr>
              <a:t>διαδίκτυο</a:t>
            </a:r>
          </a:p>
          <a:p>
            <a:pPr>
              <a:lnSpc>
                <a:spcPct val="90000"/>
              </a:lnSpc>
              <a:buFont typeface="Wingdings" pitchFamily="2" charset="2"/>
              <a:buChar char="ü"/>
            </a:pPr>
            <a:endParaRPr lang="el-GR" sz="2000">
              <a:latin typeface="Calibri" pitchFamily="34" charset="0"/>
            </a:endParaRPr>
          </a:p>
          <a:p>
            <a:pPr>
              <a:lnSpc>
                <a:spcPct val="90000"/>
              </a:lnSpc>
              <a:buFont typeface="Wingdings" pitchFamily="2" charset="2"/>
              <a:buNone/>
            </a:pPr>
            <a:r>
              <a:rPr lang="el-GR" sz="2000">
                <a:latin typeface="Calibri" pitchFamily="34" charset="0"/>
              </a:rPr>
              <a:t>Αίτιο ή αποτέλεσμα</a:t>
            </a:r>
            <a:r>
              <a:rPr lang="en-US" sz="2000">
                <a:latin typeface="Calibri" pitchFamily="34" charset="0"/>
              </a:rPr>
              <a:t>;…</a:t>
            </a:r>
          </a:p>
          <a:p>
            <a:pPr>
              <a:lnSpc>
                <a:spcPct val="90000"/>
              </a:lnSpc>
              <a:buFont typeface="Wingdings" pitchFamily="2" charset="2"/>
              <a:buNone/>
            </a:pPr>
            <a:endParaRPr lang="en-US" sz="2000">
              <a:latin typeface="Calibri" pitchFamily="34" charset="0"/>
            </a:endParaRPr>
          </a:p>
          <a:p>
            <a:pPr>
              <a:lnSpc>
                <a:spcPct val="90000"/>
              </a:lnSpc>
              <a:buFont typeface="Wingdings" pitchFamily="2" charset="2"/>
              <a:buNone/>
            </a:pPr>
            <a:r>
              <a:rPr lang="en-US" sz="2000">
                <a:solidFill>
                  <a:schemeClr val="tx2"/>
                </a:solidFill>
                <a:latin typeface="Calibri" pitchFamily="34" charset="0"/>
              </a:rPr>
              <a:t>B. </a:t>
            </a:r>
            <a:r>
              <a:rPr lang="el-GR" sz="2000">
                <a:solidFill>
                  <a:schemeClr val="tx2"/>
                </a:solidFill>
                <a:latin typeface="Calibri" pitchFamily="34" charset="0"/>
              </a:rPr>
              <a:t>Μεγαλύτερος αντίκτυπος της διαδικτυακής θυματοποίησης στα αγόρια,</a:t>
            </a:r>
            <a:r>
              <a:rPr lang="el-GR" sz="2000">
                <a:latin typeface="Calibri" pitchFamily="34" charset="0"/>
              </a:rPr>
              <a:t> αφού παραδοσιακά στην εφηβεία τα κορίτσια πιο επιρρεπή στην κατάθλιψη</a:t>
            </a:r>
            <a:r>
              <a:rPr lang="en-US" sz="2000">
                <a:latin typeface="Calibri" pitchFamily="34" charset="0"/>
              </a:rPr>
              <a:t> </a:t>
            </a:r>
          </a:p>
          <a:p>
            <a:pPr algn="r">
              <a:lnSpc>
                <a:spcPct val="90000"/>
              </a:lnSpc>
              <a:buFont typeface="Wingdings" pitchFamily="2" charset="2"/>
              <a:buNone/>
            </a:pPr>
            <a:r>
              <a:rPr lang="de-DE" sz="2000">
                <a:latin typeface="Calibri" pitchFamily="34" charset="0"/>
              </a:rPr>
              <a:t>Petersen</a:t>
            </a:r>
            <a:r>
              <a:rPr lang="el-GR" sz="2000">
                <a:latin typeface="Calibri" pitchFamily="34" charset="0"/>
              </a:rPr>
              <a:t>, </a:t>
            </a:r>
            <a:r>
              <a:rPr lang="de-DE" sz="2000">
                <a:latin typeface="Calibri" pitchFamily="34" charset="0"/>
              </a:rPr>
              <a:t>Sarignani</a:t>
            </a:r>
            <a:r>
              <a:rPr lang="el-GR" sz="2000">
                <a:latin typeface="Calibri" pitchFamily="34" charset="0"/>
              </a:rPr>
              <a:t> &amp; </a:t>
            </a:r>
            <a:r>
              <a:rPr lang="de-DE" sz="2000">
                <a:latin typeface="Calibri" pitchFamily="34" charset="0"/>
              </a:rPr>
              <a:t>Kennedy</a:t>
            </a:r>
            <a:r>
              <a:rPr lang="el-GR" sz="2000">
                <a:latin typeface="Calibri" pitchFamily="34" charset="0"/>
              </a:rPr>
              <a:t>, 1991. </a:t>
            </a:r>
            <a:r>
              <a:rPr lang="en-GB" sz="2000">
                <a:latin typeface="Calibri" pitchFamily="34" charset="0"/>
              </a:rPr>
              <a:t>Nolen</a:t>
            </a:r>
            <a:r>
              <a:rPr lang="el-GR" sz="2000">
                <a:latin typeface="Calibri" pitchFamily="34" charset="0"/>
              </a:rPr>
              <a:t>-</a:t>
            </a:r>
            <a:r>
              <a:rPr lang="en-GB" sz="2000">
                <a:latin typeface="Calibri" pitchFamily="34" charset="0"/>
              </a:rPr>
              <a:t>Hoeksema</a:t>
            </a:r>
            <a:r>
              <a:rPr lang="el-GR" sz="2000">
                <a:latin typeface="Calibri" pitchFamily="34" charset="0"/>
              </a:rPr>
              <a:t> &amp; </a:t>
            </a:r>
            <a:r>
              <a:rPr lang="en-GB" sz="2000">
                <a:latin typeface="Calibri" pitchFamily="34" charset="0"/>
              </a:rPr>
              <a:t>Girgus</a:t>
            </a:r>
            <a:r>
              <a:rPr lang="el-GR" sz="2000">
                <a:latin typeface="Calibri" pitchFamily="34" charset="0"/>
              </a:rPr>
              <a:t>, 1994</a:t>
            </a:r>
            <a:endParaRPr lang="en-US" sz="2000">
              <a:latin typeface="Calibri" pitchFamily="34" charset="0"/>
            </a:endParaRPr>
          </a:p>
          <a:p>
            <a:pPr>
              <a:lnSpc>
                <a:spcPct val="90000"/>
              </a:lnSpc>
            </a:pPr>
            <a:r>
              <a:rPr lang="el-GR" sz="2000">
                <a:latin typeface="Calibri" pitchFamily="34" charset="0"/>
              </a:rPr>
              <a:t>Πιθανή ερμηνεία</a:t>
            </a:r>
            <a:r>
              <a:rPr lang="en-US" sz="2000">
                <a:latin typeface="Calibri" pitchFamily="34" charset="0"/>
              </a:rPr>
              <a:t>: </a:t>
            </a:r>
            <a:r>
              <a:rPr lang="el-GR" sz="2000">
                <a:latin typeface="Calibri" pitchFamily="34" charset="0"/>
              </a:rPr>
              <a:t>δυσκολία των αγοριών να ελίσσονται κοινωνικά  και να διαχειρίζονται αποτελεσματικά τις διαπροσωπικές σχέσεις, συγκριτικά με τα κορίτσια </a:t>
            </a:r>
            <a:endParaRPr lang="en-US" sz="2000">
              <a:latin typeface="Calibri" pitchFamily="34" charset="0"/>
            </a:endParaRPr>
          </a:p>
          <a:p>
            <a:pPr algn="r">
              <a:lnSpc>
                <a:spcPct val="90000"/>
              </a:lnSpc>
              <a:buFont typeface="Wingdings" pitchFamily="2" charset="2"/>
              <a:buNone/>
            </a:pPr>
            <a:r>
              <a:rPr lang="el-GR" sz="2000">
                <a:latin typeface="Calibri" pitchFamily="34" charset="0"/>
              </a:rPr>
              <a:t> </a:t>
            </a:r>
            <a:r>
              <a:rPr lang="en-GB" sz="2000">
                <a:latin typeface="Calibri" pitchFamily="34" charset="0"/>
              </a:rPr>
              <a:t>Galen</a:t>
            </a:r>
            <a:r>
              <a:rPr lang="el-GR" sz="2000">
                <a:latin typeface="Calibri" pitchFamily="34" charset="0"/>
              </a:rPr>
              <a:t> &amp; </a:t>
            </a:r>
            <a:r>
              <a:rPr lang="en-GB" sz="2000">
                <a:latin typeface="Calibri" pitchFamily="34" charset="0"/>
              </a:rPr>
              <a:t>Underwood</a:t>
            </a:r>
            <a:r>
              <a:rPr lang="el-GR" sz="2000">
                <a:latin typeface="Calibri" pitchFamily="34" charset="0"/>
              </a:rPr>
              <a:t>, 1997</a:t>
            </a:r>
            <a:endParaRPr lang="en-US" sz="2000">
              <a:latin typeface="Calibri" pitchFamily="34" charset="0"/>
            </a:endParaRPr>
          </a:p>
          <a:p>
            <a:pPr>
              <a:lnSpc>
                <a:spcPct val="90000"/>
              </a:lnSpc>
            </a:pPr>
            <a:endParaRPr lang="en-US"/>
          </a:p>
          <a:p>
            <a:pPr>
              <a:lnSpc>
                <a:spcPct val="90000"/>
              </a:lnSpc>
            </a:pPr>
            <a:endParaRPr lang="en-US"/>
          </a:p>
          <a:p>
            <a:pPr>
              <a:lnSpc>
                <a:spcPct val="90000"/>
              </a:lnSpc>
              <a:buFont typeface="Wingdings" pitchFamily="2" charset="2"/>
              <a:buNone/>
            </a:pPr>
            <a:endParaRPr lang="en-US" sz="2800">
              <a:latin typeface="Tahoma" pitchFamily="34" charset="0"/>
            </a:endParaRPr>
          </a:p>
          <a:p>
            <a:pPr>
              <a:lnSpc>
                <a:spcPct val="90000"/>
              </a:lnSpc>
            </a:pPr>
            <a:endParaRPr lang="el-GR" sz="2800"/>
          </a:p>
        </p:txBody>
      </p:sp>
    </p:spTree>
    <p:extLst>
      <p:ext uri="{BB962C8B-B14F-4D97-AF65-F5344CB8AC3E}">
        <p14:creationId xmlns:p14="http://schemas.microsoft.com/office/powerpoint/2010/main" val="31010985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endParaRPr lang="el-GR" sz="3200" b="1">
              <a:latin typeface="Tahoma" pitchFamily="34" charset="0"/>
            </a:endParaRPr>
          </a:p>
        </p:txBody>
      </p:sp>
      <p:sp>
        <p:nvSpPr>
          <p:cNvPr id="20483" name="Rectangle 3"/>
          <p:cNvSpPr>
            <a:spLocks noGrp="1" noChangeArrowheads="1"/>
          </p:cNvSpPr>
          <p:nvPr>
            <p:ph idx="1"/>
          </p:nvPr>
        </p:nvSpPr>
        <p:spPr>
          <a:xfrm>
            <a:off x="468313" y="1484313"/>
            <a:ext cx="8675687" cy="5373687"/>
          </a:xfrm>
        </p:spPr>
        <p:txBody>
          <a:bodyPr/>
          <a:lstStyle/>
          <a:p>
            <a:pPr>
              <a:buFont typeface="Wingdings" pitchFamily="2" charset="2"/>
              <a:buNone/>
            </a:pPr>
            <a:endParaRPr lang="el-GR" sz="2800">
              <a:latin typeface="Calibri" pitchFamily="34" charset="0"/>
            </a:endParaRPr>
          </a:p>
          <a:p>
            <a:pPr>
              <a:buFont typeface="Wingdings" pitchFamily="2" charset="2"/>
              <a:buNone/>
            </a:pPr>
            <a:endParaRPr lang="el-GR" sz="2800">
              <a:solidFill>
                <a:schemeClr val="tx2"/>
              </a:solidFill>
              <a:latin typeface="Calibri" pitchFamily="34" charset="0"/>
            </a:endParaRPr>
          </a:p>
          <a:p>
            <a:pPr algn="ctr">
              <a:buFont typeface="Wingdings" pitchFamily="2" charset="2"/>
              <a:buNone/>
            </a:pPr>
            <a:r>
              <a:rPr lang="el-GR" sz="3200">
                <a:solidFill>
                  <a:schemeClr val="tx2"/>
                </a:solidFill>
                <a:latin typeface="Calibri" pitchFamily="34" charset="0"/>
              </a:rPr>
              <a:t>   </a:t>
            </a:r>
            <a:r>
              <a:rPr lang="el-GR" sz="3200" b="1">
                <a:solidFill>
                  <a:schemeClr val="tx2"/>
                </a:solidFill>
                <a:latin typeface="Calibri" pitchFamily="34" charset="0"/>
              </a:rPr>
              <a:t>ΡΟΛΟΣ </a:t>
            </a:r>
            <a:r>
              <a:rPr lang="el-GR" sz="3200" b="1">
                <a:solidFill>
                  <a:schemeClr val="accent1"/>
                </a:solidFill>
                <a:latin typeface="Calibri" pitchFamily="34" charset="0"/>
              </a:rPr>
              <a:t>ΕΚΠΑΙΔΕΥΤΙΚΩΝ ΚΑΙ ΓΟΝΕΩΝ</a:t>
            </a:r>
            <a:endParaRPr lang="en-US" sz="3200" b="1">
              <a:solidFill>
                <a:schemeClr val="accent1"/>
              </a:solidFill>
              <a:latin typeface="Calibri" pitchFamily="34" charset="0"/>
            </a:endParaRPr>
          </a:p>
          <a:p>
            <a:pPr algn="ctr">
              <a:buFont typeface="Wingdings" pitchFamily="2" charset="2"/>
              <a:buNone/>
            </a:pPr>
            <a:r>
              <a:rPr lang="el-GR" sz="3200" b="1">
                <a:solidFill>
                  <a:schemeClr val="tx2"/>
                </a:solidFill>
                <a:latin typeface="Calibri" pitchFamily="34" charset="0"/>
              </a:rPr>
              <a:t>   ΣΤΗΝ </a:t>
            </a:r>
            <a:r>
              <a:rPr lang="el-GR" sz="3200" b="1">
                <a:solidFill>
                  <a:schemeClr val="accent1"/>
                </a:solidFill>
                <a:latin typeface="Calibri" pitchFamily="34" charset="0"/>
              </a:rPr>
              <a:t>ΠΡΟΛΗΨΗ</a:t>
            </a:r>
            <a:r>
              <a:rPr lang="el-GR" sz="3200" b="1">
                <a:solidFill>
                  <a:schemeClr val="tx2"/>
                </a:solidFill>
                <a:latin typeface="Calibri" pitchFamily="34" charset="0"/>
              </a:rPr>
              <a:t> ΚΑΙ ΤΗΝ </a:t>
            </a:r>
            <a:r>
              <a:rPr lang="el-GR" sz="3200" b="1">
                <a:solidFill>
                  <a:schemeClr val="accent1"/>
                </a:solidFill>
                <a:latin typeface="Calibri" pitchFamily="34" charset="0"/>
              </a:rPr>
              <a:t>ΑΝΤΙΜΕΤΩΠΙΣΗ </a:t>
            </a:r>
            <a:r>
              <a:rPr lang="el-GR" sz="3200" b="1">
                <a:solidFill>
                  <a:schemeClr val="tx2"/>
                </a:solidFill>
                <a:latin typeface="Calibri" pitchFamily="34" charset="0"/>
              </a:rPr>
              <a:t>ΦΑΙΝΟΜΕΝΩΝ</a:t>
            </a:r>
          </a:p>
          <a:p>
            <a:pPr algn="ctr">
              <a:buFont typeface="Wingdings" pitchFamily="2" charset="2"/>
              <a:buNone/>
            </a:pPr>
            <a:r>
              <a:rPr lang="el-GR" sz="3200" b="1">
                <a:solidFill>
                  <a:schemeClr val="tx2"/>
                </a:solidFill>
                <a:latin typeface="Calibri" pitchFamily="34" charset="0"/>
              </a:rPr>
              <a:t>  ΔΙΑΔΙΚΤΥΑΚΟΥ ΕΚΦΟΒΙΣΜΟΥ</a:t>
            </a:r>
            <a:r>
              <a:rPr lang="en-US" sz="3200" b="1">
                <a:solidFill>
                  <a:schemeClr val="tx2"/>
                </a:solidFill>
                <a:latin typeface="Calibri" pitchFamily="34" charset="0"/>
              </a:rPr>
              <a:t>-</a:t>
            </a:r>
            <a:r>
              <a:rPr lang="el-GR" sz="3200" b="1">
                <a:solidFill>
                  <a:schemeClr val="tx2"/>
                </a:solidFill>
                <a:latin typeface="Calibri" pitchFamily="34" charset="0"/>
              </a:rPr>
              <a:t>ΘΥΜΑΤΟΠΟΙΗΣΗΣ</a:t>
            </a:r>
          </a:p>
        </p:txBody>
      </p:sp>
    </p:spTree>
    <p:extLst>
      <p:ext uri="{BB962C8B-B14F-4D97-AF65-F5344CB8AC3E}">
        <p14:creationId xmlns:p14="http://schemas.microsoft.com/office/powerpoint/2010/main" val="854636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custDataLst>
              <p:tags r:id="rId2"/>
            </p:custDataLst>
          </p:nvPr>
        </p:nvSpPr>
        <p:spPr>
          <a:xfrm>
            <a:off x="468313" y="188913"/>
            <a:ext cx="8229600" cy="1143000"/>
          </a:xfrm>
        </p:spPr>
        <p:txBody>
          <a:bodyPr>
            <a:normAutofit fontScale="90000"/>
          </a:bodyPr>
          <a:lstStyle/>
          <a:p>
            <a:pPr fontAlgn="auto">
              <a:spcAft>
                <a:spcPts val="0"/>
              </a:spcAft>
              <a:defRPr/>
            </a:pPr>
            <a:r>
              <a:rPr lang="el-GR">
                <a:latin typeface="Comic Sans MS" pitchFamily="66" charset="0"/>
              </a:rPr>
              <a:t>Τα ερευνητικά ερωτήματα που τέθηκαν είναι:</a:t>
            </a:r>
          </a:p>
        </p:txBody>
      </p:sp>
      <p:sp>
        <p:nvSpPr>
          <p:cNvPr id="81923" name="Rectangle 3"/>
          <p:cNvSpPr>
            <a:spLocks noGrp="1" noChangeArrowheads="1"/>
          </p:cNvSpPr>
          <p:nvPr>
            <p:ph idx="1"/>
            <p:custDataLst>
              <p:tags r:id="rId3"/>
            </p:custDataLst>
          </p:nvPr>
        </p:nvSpPr>
        <p:spPr>
          <a:xfrm>
            <a:off x="250825" y="1484313"/>
            <a:ext cx="8447088" cy="4530725"/>
          </a:xfrm>
        </p:spPr>
        <p:txBody>
          <a:bodyPr>
            <a:normAutofit lnSpcReduction="10000"/>
          </a:bodyPr>
          <a:lstStyle/>
          <a:p>
            <a:pPr marL="636588" indent="-571500" fontAlgn="auto">
              <a:spcAft>
                <a:spcPts val="0"/>
              </a:spcAft>
              <a:buClr>
                <a:schemeClr val="tx1">
                  <a:shade val="95000"/>
                </a:schemeClr>
              </a:buClr>
              <a:buFont typeface="Wingdings 2"/>
              <a:buChar char=""/>
              <a:defRPr/>
            </a:pPr>
            <a:r>
              <a:rPr lang="el-GR">
                <a:latin typeface="Arial" charset="0"/>
              </a:rPr>
              <a:t>Ποιες είναι οι αρχικές γνώσεις και στάσεις των εφήβων σχετικά µε τις έννοιες ‘εθισμός’ και ‘εξάρτηση’, ποια η αλληλεπίδραση μεταξύ εφηβείας και εξάρτησης, ποιοι οι παράγοντες, οι μορφές και οι συνέπειες του φαινοµένου για το άτομο και την κοινωνία; </a:t>
            </a:r>
          </a:p>
          <a:p>
            <a:pPr marL="636588" indent="-571500" fontAlgn="auto">
              <a:spcAft>
                <a:spcPts val="0"/>
              </a:spcAft>
              <a:buClr>
                <a:schemeClr val="tx1">
                  <a:shade val="95000"/>
                </a:schemeClr>
              </a:buClr>
              <a:buFont typeface="Wingdings 2"/>
              <a:buChar char=""/>
              <a:defRPr/>
            </a:pPr>
            <a:r>
              <a:rPr lang="el-GR">
                <a:latin typeface="Arial" charset="0"/>
              </a:rPr>
              <a:t>Ποιες μορφές εξάρτησης είναι πιο διαδεδομένες ανάμεσα στους έφηβους; </a:t>
            </a:r>
          </a:p>
          <a:p>
            <a:pPr marL="636588" indent="-571500" fontAlgn="auto">
              <a:spcAft>
                <a:spcPts val="0"/>
              </a:spcAft>
              <a:buClr>
                <a:schemeClr val="tx1">
                  <a:shade val="95000"/>
                </a:schemeClr>
              </a:buClr>
              <a:buFont typeface="Wingdings 2"/>
              <a:buChar char=""/>
              <a:defRPr/>
            </a:pPr>
            <a:r>
              <a:rPr lang="el-GR">
                <a:latin typeface="Arial" charset="0"/>
              </a:rPr>
              <a:t>Ποιοι προσωπικοί, οικογενειακοί, κοινωνικοί και σχολικοί παράγοντες συσχετίζονται θετικά και ποιοι αρνητικά µε τον κίνδυνο της εξάρτησης;</a:t>
            </a:r>
          </a:p>
        </p:txBody>
      </p:sp>
      <p:sp>
        <p:nvSpPr>
          <p:cNvPr id="4" name="Θέση αριθμού διαφάνειας 5"/>
          <p:cNvSpPr>
            <a:spLocks noGrp="1"/>
          </p:cNvSpPr>
          <p:nvPr>
            <p:ph type="sldNum" sz="quarter" idx="12"/>
          </p:nvPr>
        </p:nvSpPr>
        <p:spPr/>
        <p:txBody>
          <a:bodyPr/>
          <a:lstStyle/>
          <a:p>
            <a:pPr>
              <a:defRPr/>
            </a:pPr>
            <a:fld id="{920C3F75-0AF5-4C9C-AC69-87B827F5A0FF}" type="slidenum">
              <a:rPr lang="el-GR"/>
              <a:pPr>
                <a:defRPr/>
              </a:pPr>
              <a:t>6</a:t>
            </a:fld>
            <a:endParaRPr lang="el-GR"/>
          </a:p>
        </p:txBody>
      </p:sp>
    </p:spTree>
    <p:custDataLst>
      <p:tags r:id="rId1"/>
    </p:custDataLst>
    <p:extLst>
      <p:ext uri="{BB962C8B-B14F-4D97-AF65-F5344CB8AC3E}">
        <p14:creationId xmlns:p14="http://schemas.microsoft.com/office/powerpoint/2010/main" val="2850634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diamond(in)">
                                      <p:cBhvr>
                                        <p:cTn id="7" dur="20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12" dur="500"/>
                                        <p:tgtEl>
                                          <p:spTgt spid="819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23">
                                            <p:txEl>
                                              <p:pRg st="1" end="1"/>
                                            </p:txEl>
                                          </p:spTgt>
                                        </p:tgtEl>
                                        <p:attrNameLst>
                                          <p:attrName>style.visibility</p:attrName>
                                        </p:attrNameLst>
                                      </p:cBhvr>
                                      <p:to>
                                        <p:strVal val="visible"/>
                                      </p:to>
                                    </p:set>
                                    <p:animEffect transition="in" filter="blinds(horizontal)">
                                      <p:cBhvr>
                                        <p:cTn id="17" dur="500"/>
                                        <p:tgtEl>
                                          <p:spTgt spid="819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23">
                                            <p:txEl>
                                              <p:pRg st="2" end="2"/>
                                            </p:txEl>
                                          </p:spTgt>
                                        </p:tgtEl>
                                        <p:attrNameLst>
                                          <p:attrName>style.visibility</p:attrName>
                                        </p:attrNameLst>
                                      </p:cBhvr>
                                      <p:to>
                                        <p:strVal val="visible"/>
                                      </p:to>
                                    </p:set>
                                    <p:animEffect transition="in" filter="blinds(horizontal)">
                                      <p:cBhvr>
                                        <p:cTn id="22" dur="5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830388" y="301625"/>
            <a:ext cx="7313612" cy="1143000"/>
          </a:xfrm>
        </p:spPr>
        <p:txBody>
          <a:bodyPr anchor="ctr"/>
          <a:lstStyle/>
          <a:p>
            <a:pPr algn="ctr"/>
            <a:r>
              <a:rPr lang="el-GR" sz="2800" b="1">
                <a:latin typeface="Calibri" pitchFamily="34" charset="0"/>
              </a:rPr>
              <a:t>ΣΗΜΑΔΙΑ ΑΝΑΓΝΩΡΙΣΗΣ ΕΜΠΛΟΚΗΣ ΕΝΟΣ ΠΑΙΔΙΟΥ ΣΤΟ ΔΙΑΔΙΚΤΥΑΚΟ ΕΚΦΟΒΙΣΜΟ (1)</a:t>
            </a:r>
          </a:p>
        </p:txBody>
      </p:sp>
      <p:sp>
        <p:nvSpPr>
          <p:cNvPr id="22531" name="Rectangle 3"/>
          <p:cNvSpPr>
            <a:spLocks noGrp="1" noChangeArrowheads="1"/>
          </p:cNvSpPr>
          <p:nvPr>
            <p:ph type="body" idx="4294967295"/>
          </p:nvPr>
        </p:nvSpPr>
        <p:spPr>
          <a:xfrm>
            <a:off x="1293813" y="1844675"/>
            <a:ext cx="7850187" cy="4824413"/>
          </a:xfrm>
        </p:spPr>
        <p:txBody>
          <a:bodyPr/>
          <a:lstStyle/>
          <a:p>
            <a:pPr>
              <a:lnSpc>
                <a:spcPct val="80000"/>
              </a:lnSpc>
            </a:pPr>
            <a:r>
              <a:rPr lang="el-GR" sz="1800">
                <a:latin typeface="Calibri" pitchFamily="34" charset="0"/>
              </a:rPr>
              <a:t>Ξαφνικά σταματά να χρησιμοποιεί τον υπολογιστή ή το κινητό του</a:t>
            </a:r>
          </a:p>
          <a:p>
            <a:pPr>
              <a:lnSpc>
                <a:spcPct val="80000"/>
              </a:lnSpc>
            </a:pPr>
            <a:endParaRPr lang="el-GR" sz="1800">
              <a:latin typeface="Calibri" pitchFamily="34" charset="0"/>
            </a:endParaRPr>
          </a:p>
          <a:p>
            <a:pPr>
              <a:lnSpc>
                <a:spcPct val="80000"/>
              </a:lnSpc>
            </a:pPr>
            <a:r>
              <a:rPr lang="el-GR" sz="1800">
                <a:latin typeface="Calibri" pitchFamily="34" charset="0"/>
              </a:rPr>
              <a:t>Εμφανίζει νευρικότητα ή αναστάτωση όταν βλέπει στην οθόνη του μήνυμα στο ηλεκτρονικό ταχυδρομείο ή από ΙΜ ή στο κινητό του.</a:t>
            </a:r>
          </a:p>
          <a:p>
            <a:pPr>
              <a:lnSpc>
                <a:spcPct val="80000"/>
              </a:lnSpc>
            </a:pPr>
            <a:endParaRPr lang="el-GR" sz="1800">
              <a:latin typeface="Calibri" pitchFamily="34" charset="0"/>
            </a:endParaRPr>
          </a:p>
          <a:p>
            <a:pPr>
              <a:lnSpc>
                <a:spcPct val="80000"/>
              </a:lnSpc>
            </a:pPr>
            <a:r>
              <a:rPr lang="el-GR" sz="1800">
                <a:latin typeface="Calibri" pitchFamily="34" charset="0"/>
              </a:rPr>
              <a:t>Αίσθημα δυστυχίας, εικόνα θλιμμένη ή απογοητευμένη μετά τη χρήση του Η/Υ ή του κινητού τηλεφώνου</a:t>
            </a:r>
          </a:p>
          <a:p>
            <a:pPr>
              <a:lnSpc>
                <a:spcPct val="80000"/>
              </a:lnSpc>
            </a:pPr>
            <a:endParaRPr lang="el-GR" sz="1800">
              <a:latin typeface="Calibri" pitchFamily="34" charset="0"/>
            </a:endParaRPr>
          </a:p>
          <a:p>
            <a:pPr>
              <a:lnSpc>
                <a:spcPct val="80000"/>
              </a:lnSpc>
            </a:pPr>
            <a:r>
              <a:rPr lang="el-GR" sz="1800">
                <a:latin typeface="Calibri" pitchFamily="34" charset="0"/>
              </a:rPr>
              <a:t>Αποφεύγει να συζητά τι κάνει όταν περιηγείται στο διαδίκτυο</a:t>
            </a:r>
          </a:p>
          <a:p>
            <a:pPr>
              <a:lnSpc>
                <a:spcPct val="80000"/>
              </a:lnSpc>
            </a:pPr>
            <a:endParaRPr lang="el-GR" sz="1800">
              <a:latin typeface="Calibri" pitchFamily="34" charset="0"/>
            </a:endParaRPr>
          </a:p>
          <a:p>
            <a:pPr>
              <a:lnSpc>
                <a:spcPct val="80000"/>
              </a:lnSpc>
            </a:pPr>
            <a:r>
              <a:rPr lang="el-GR" sz="1800">
                <a:latin typeface="Calibri" pitchFamily="34" charset="0"/>
              </a:rPr>
              <a:t>Αλλάζει γρήγορα την οθόνη του Η/Υ ή την κλείνει, όταν πλησιάζει ένας ενήλικας </a:t>
            </a:r>
          </a:p>
          <a:p>
            <a:pPr>
              <a:lnSpc>
                <a:spcPct val="80000"/>
              </a:lnSpc>
            </a:pPr>
            <a:endParaRPr lang="el-GR" sz="1800">
              <a:latin typeface="Calibri" pitchFamily="34" charset="0"/>
            </a:endParaRPr>
          </a:p>
          <a:p>
            <a:pPr>
              <a:lnSpc>
                <a:spcPct val="80000"/>
              </a:lnSpc>
            </a:pPr>
            <a:r>
              <a:rPr lang="el-GR" sz="1800">
                <a:latin typeface="Calibri" pitchFamily="34" charset="0"/>
              </a:rPr>
              <a:t>Χρησιμοποιεί τον Η/Υ οποιαδήποτε ώρα τη νύχτα</a:t>
            </a:r>
          </a:p>
          <a:p>
            <a:pPr>
              <a:lnSpc>
                <a:spcPct val="80000"/>
              </a:lnSpc>
            </a:pPr>
            <a:endParaRPr lang="el-GR" sz="1800">
              <a:latin typeface="Calibri" pitchFamily="34" charset="0"/>
            </a:endParaRPr>
          </a:p>
          <a:p>
            <a:pPr>
              <a:lnSpc>
                <a:spcPct val="80000"/>
              </a:lnSpc>
            </a:pPr>
            <a:r>
              <a:rPr lang="el-GR" sz="1800">
                <a:latin typeface="Calibri" pitchFamily="34" charset="0"/>
              </a:rPr>
              <a:t>Ενοχλείται ιδιαίτερα όταν δεν μπορεί να έχει πρόσβαση στον Η/Υ ή στο κινητό του</a:t>
            </a:r>
          </a:p>
          <a:p>
            <a:pPr>
              <a:lnSpc>
                <a:spcPct val="80000"/>
              </a:lnSpc>
            </a:pPr>
            <a:endParaRPr lang="el-GR" sz="1800">
              <a:latin typeface="Calibri" pitchFamily="34" charset="0"/>
            </a:endParaRPr>
          </a:p>
          <a:p>
            <a:pPr>
              <a:lnSpc>
                <a:spcPct val="80000"/>
              </a:lnSpc>
            </a:pPr>
            <a:endParaRPr lang="el-GR" sz="1800">
              <a:latin typeface="Calibri" pitchFamily="34" charset="0"/>
            </a:endParaRPr>
          </a:p>
          <a:p>
            <a:pPr>
              <a:lnSpc>
                <a:spcPct val="80000"/>
              </a:lnSpc>
            </a:pPr>
            <a:endParaRPr lang="el-GR" sz="1800">
              <a:latin typeface="Tahoma" pitchFamily="34" charset="0"/>
            </a:endParaRPr>
          </a:p>
          <a:p>
            <a:pPr>
              <a:lnSpc>
                <a:spcPct val="80000"/>
              </a:lnSpc>
            </a:pPr>
            <a:endParaRPr lang="el-GR" sz="1800">
              <a:latin typeface="Tahoma" pitchFamily="34" charset="0"/>
            </a:endParaRPr>
          </a:p>
          <a:p>
            <a:pPr>
              <a:lnSpc>
                <a:spcPct val="80000"/>
              </a:lnSpc>
            </a:pPr>
            <a:endParaRPr lang="el-GR" sz="2400">
              <a:latin typeface="Tahoma" pitchFamily="34" charset="0"/>
            </a:endParaRPr>
          </a:p>
          <a:p>
            <a:pPr>
              <a:lnSpc>
                <a:spcPct val="80000"/>
              </a:lnSpc>
            </a:pPr>
            <a:endParaRPr lang="el-GR" sz="2400">
              <a:latin typeface="Tahoma" pitchFamily="34" charset="0"/>
            </a:endParaRPr>
          </a:p>
        </p:txBody>
      </p:sp>
    </p:spTree>
    <p:extLst>
      <p:ext uri="{BB962C8B-B14F-4D97-AF65-F5344CB8AC3E}">
        <p14:creationId xmlns:p14="http://schemas.microsoft.com/office/powerpoint/2010/main" val="324261681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03350" y="0"/>
            <a:ext cx="7313613" cy="1557338"/>
          </a:xfrm>
        </p:spPr>
        <p:txBody>
          <a:bodyPr/>
          <a:lstStyle/>
          <a:p>
            <a:pPr algn="ctr"/>
            <a:r>
              <a:rPr lang="el-GR" sz="3200" b="1">
                <a:latin typeface="Calibri" pitchFamily="34" charset="0"/>
              </a:rPr>
              <a:t>ΣΗΜΑΔΙΑ ΑΝΑΓΝΩΡΙΣΗΣ ΕΜΠΛΟΚΗΣ ΕΝΟΣ ΠΑΙΔΙΟΥ ΣΤΟ ΔΙΑΔΙΚΤΥΑΚΟ ΕΚΦΟΒΙΣΜΟ (2)</a:t>
            </a:r>
          </a:p>
        </p:txBody>
      </p:sp>
      <p:sp>
        <p:nvSpPr>
          <p:cNvPr id="24579" name="Rectangle 3"/>
          <p:cNvSpPr>
            <a:spLocks noGrp="1" noChangeArrowheads="1"/>
          </p:cNvSpPr>
          <p:nvPr>
            <p:ph idx="1"/>
          </p:nvPr>
        </p:nvSpPr>
        <p:spPr>
          <a:xfrm>
            <a:off x="611188" y="1628775"/>
            <a:ext cx="8072437" cy="5229225"/>
          </a:xfrm>
        </p:spPr>
        <p:txBody>
          <a:bodyPr/>
          <a:lstStyle/>
          <a:p>
            <a:pPr>
              <a:lnSpc>
                <a:spcPct val="80000"/>
              </a:lnSpc>
              <a:buFont typeface="Wingdings" pitchFamily="2" charset="2"/>
              <a:buNone/>
            </a:pPr>
            <a:endParaRPr lang="el-GR" sz="1600">
              <a:latin typeface="Calibri" pitchFamily="34" charset="0"/>
            </a:endParaRPr>
          </a:p>
          <a:p>
            <a:pPr>
              <a:lnSpc>
                <a:spcPct val="80000"/>
              </a:lnSpc>
            </a:pPr>
            <a:r>
              <a:rPr lang="el-GR" sz="1600">
                <a:latin typeface="Calibri" pitchFamily="34" charset="0"/>
              </a:rPr>
              <a:t>Γελά υπερβολικά ενώ χρησιμοποιεί τον Η/Υ ή το κινητό τηλέφωνο</a:t>
            </a:r>
          </a:p>
          <a:p>
            <a:pPr>
              <a:lnSpc>
                <a:spcPct val="80000"/>
              </a:lnSpc>
            </a:pPr>
            <a:endParaRPr lang="el-GR" sz="1600">
              <a:latin typeface="Calibri" pitchFamily="34" charset="0"/>
            </a:endParaRPr>
          </a:p>
          <a:p>
            <a:pPr>
              <a:lnSpc>
                <a:spcPct val="80000"/>
              </a:lnSpc>
            </a:pPr>
            <a:r>
              <a:rPr lang="el-GR" sz="1600">
                <a:latin typeface="Calibri" pitchFamily="34" charset="0"/>
              </a:rPr>
              <a:t>Χρησιμοποιεί πολλαπλούς λογαριασμούς χρήστη ή έναν λογαριασμό που δεν είναι δικός του </a:t>
            </a:r>
          </a:p>
          <a:p>
            <a:pPr>
              <a:lnSpc>
                <a:spcPct val="80000"/>
              </a:lnSpc>
            </a:pPr>
            <a:endParaRPr lang="el-GR" sz="1600">
              <a:latin typeface="Calibri" pitchFamily="34" charset="0"/>
            </a:endParaRPr>
          </a:p>
          <a:p>
            <a:pPr>
              <a:lnSpc>
                <a:spcPct val="80000"/>
              </a:lnSpc>
            </a:pPr>
            <a:r>
              <a:rPr lang="el-GR" sz="1600">
                <a:latin typeface="Calibri" pitchFamily="34" charset="0"/>
              </a:rPr>
              <a:t>Απόσυρση από την οικογένειά του και τους συμμαθητές του.</a:t>
            </a:r>
          </a:p>
          <a:p>
            <a:pPr>
              <a:lnSpc>
                <a:spcPct val="80000"/>
              </a:lnSpc>
            </a:pPr>
            <a:endParaRPr lang="el-GR" sz="1600">
              <a:latin typeface="Calibri" pitchFamily="34" charset="0"/>
            </a:endParaRPr>
          </a:p>
          <a:p>
            <a:pPr>
              <a:lnSpc>
                <a:spcPct val="80000"/>
              </a:lnSpc>
            </a:pPr>
            <a:r>
              <a:rPr lang="el-GR" sz="1600">
                <a:latin typeface="Calibri" pitchFamily="34" charset="0"/>
              </a:rPr>
              <a:t>Μειωμένη διάθεση, άρνηση να πάει στο σχολείο με πρόσχημα κάποια αδιαθεσία </a:t>
            </a:r>
          </a:p>
          <a:p>
            <a:pPr>
              <a:lnSpc>
                <a:spcPct val="80000"/>
              </a:lnSpc>
            </a:pPr>
            <a:endParaRPr lang="el-GR" sz="1600">
              <a:latin typeface="Calibri" pitchFamily="34" charset="0"/>
            </a:endParaRPr>
          </a:p>
          <a:p>
            <a:pPr>
              <a:lnSpc>
                <a:spcPct val="80000"/>
              </a:lnSpc>
            </a:pPr>
            <a:r>
              <a:rPr lang="el-GR" sz="1600">
                <a:latin typeface="Calibri" pitchFamily="34" charset="0"/>
              </a:rPr>
              <a:t>Ξαφνικές αλλαγές στη διάθεση που επιμένουν </a:t>
            </a:r>
          </a:p>
          <a:p>
            <a:pPr>
              <a:lnSpc>
                <a:spcPct val="80000"/>
              </a:lnSpc>
            </a:pPr>
            <a:endParaRPr lang="el-GR" sz="1600">
              <a:latin typeface="Calibri" pitchFamily="34" charset="0"/>
            </a:endParaRPr>
          </a:p>
          <a:p>
            <a:pPr>
              <a:lnSpc>
                <a:spcPct val="80000"/>
              </a:lnSpc>
            </a:pPr>
            <a:r>
              <a:rPr lang="el-GR" sz="1600">
                <a:latin typeface="Calibri" pitchFamily="34" charset="0"/>
              </a:rPr>
              <a:t>Αδικαιολόγητες απουσίες από το σχολείο</a:t>
            </a:r>
          </a:p>
          <a:p>
            <a:pPr>
              <a:lnSpc>
                <a:spcPct val="80000"/>
              </a:lnSpc>
            </a:pPr>
            <a:endParaRPr lang="el-GR" sz="1600">
              <a:latin typeface="Calibri" pitchFamily="34" charset="0"/>
            </a:endParaRPr>
          </a:p>
          <a:p>
            <a:pPr>
              <a:lnSpc>
                <a:spcPct val="80000"/>
              </a:lnSpc>
            </a:pPr>
            <a:r>
              <a:rPr lang="el-GR" sz="1600">
                <a:latin typeface="Calibri" pitchFamily="34" charset="0"/>
              </a:rPr>
              <a:t>Απροσδόκητη μαθησιακή πτώση</a:t>
            </a:r>
          </a:p>
          <a:p>
            <a:pPr algn="r">
              <a:lnSpc>
                <a:spcPct val="80000"/>
              </a:lnSpc>
              <a:buFont typeface="Wingdings" pitchFamily="2" charset="2"/>
              <a:buNone/>
            </a:pPr>
            <a:r>
              <a:rPr lang="en-US" sz="1700">
                <a:latin typeface="Calibri" pitchFamily="34" charset="0"/>
              </a:rPr>
              <a:t>Pinna</a:t>
            </a:r>
            <a:r>
              <a:rPr lang="el-GR" sz="1700">
                <a:latin typeface="Calibri" pitchFamily="34" charset="0"/>
              </a:rPr>
              <a:t>, </a:t>
            </a:r>
            <a:r>
              <a:rPr lang="en-US" sz="1700">
                <a:latin typeface="Calibri" pitchFamily="34" charset="0"/>
              </a:rPr>
              <a:t>Pisano</a:t>
            </a:r>
            <a:r>
              <a:rPr lang="el-GR" sz="1700">
                <a:latin typeface="Calibri" pitchFamily="34" charset="0"/>
              </a:rPr>
              <a:t> &amp; </a:t>
            </a:r>
            <a:r>
              <a:rPr lang="en-US" sz="1700">
                <a:latin typeface="Calibri" pitchFamily="34" charset="0"/>
              </a:rPr>
              <a:t>Saturno</a:t>
            </a:r>
            <a:r>
              <a:rPr lang="el-GR" sz="1700">
                <a:latin typeface="Calibri" pitchFamily="34" charset="0"/>
              </a:rPr>
              <a:t>, 2009. </a:t>
            </a:r>
            <a:r>
              <a:rPr lang="el-GR" sz="1600">
                <a:latin typeface="Calibri" pitchFamily="34" charset="0"/>
              </a:rPr>
              <a:t>Φισούν &amp; Φλώρος, 2009 </a:t>
            </a:r>
          </a:p>
          <a:p>
            <a:pPr>
              <a:lnSpc>
                <a:spcPct val="80000"/>
              </a:lnSpc>
            </a:pPr>
            <a:endParaRPr lang="el-GR" sz="1600">
              <a:latin typeface="Calibri" pitchFamily="34" charset="0"/>
            </a:endParaRPr>
          </a:p>
          <a:p>
            <a:pPr>
              <a:lnSpc>
                <a:spcPct val="80000"/>
              </a:lnSpc>
              <a:buFont typeface="Wingdings" pitchFamily="2" charset="2"/>
              <a:buNone/>
            </a:pPr>
            <a:r>
              <a:rPr lang="el-GR" sz="1600" i="1">
                <a:latin typeface="Calibri" pitchFamily="34" charset="0"/>
              </a:rPr>
              <a:t>Τα παραπάνω μπορεί να εμφανίζονται σε συνδυασμό με τα σημάδια που προϊδεάζουν για εμπλοκή σε εκφοβισμό στο σχολείο. </a:t>
            </a:r>
          </a:p>
          <a:p>
            <a:pPr>
              <a:lnSpc>
                <a:spcPct val="80000"/>
              </a:lnSpc>
            </a:pPr>
            <a:endParaRPr lang="en-US" sz="1600" i="1">
              <a:latin typeface="Calibri" pitchFamily="34" charset="0"/>
            </a:endParaRPr>
          </a:p>
          <a:p>
            <a:pPr>
              <a:lnSpc>
                <a:spcPct val="80000"/>
              </a:lnSpc>
              <a:buFont typeface="Wingdings" pitchFamily="2" charset="2"/>
              <a:buNone/>
            </a:pPr>
            <a:r>
              <a:rPr lang="el-GR" sz="1600">
                <a:solidFill>
                  <a:schemeClr val="tx2"/>
                </a:solidFill>
                <a:latin typeface="Calibri" pitchFamily="34" charset="0"/>
                <a:cs typeface="Arial" pitchFamily="34" charset="0"/>
              </a:rPr>
              <a:t>→ </a:t>
            </a:r>
            <a:r>
              <a:rPr lang="el-GR" sz="1600" i="1">
                <a:solidFill>
                  <a:schemeClr val="tx2"/>
                </a:solidFill>
                <a:latin typeface="Calibri" pitchFamily="34" charset="0"/>
              </a:rPr>
              <a:t>Προσοχή να μην καταλήγουμε σε βεβιασμένα συμπεράσματα!</a:t>
            </a:r>
            <a:endParaRPr lang="en-US" sz="1600" i="1">
              <a:solidFill>
                <a:schemeClr val="tx2"/>
              </a:solidFill>
              <a:latin typeface="Calibri" pitchFamily="34" charset="0"/>
            </a:endParaRPr>
          </a:p>
          <a:p>
            <a:pPr>
              <a:lnSpc>
                <a:spcPct val="80000"/>
              </a:lnSpc>
            </a:pPr>
            <a:endParaRPr lang="en-US" sz="1600" i="1">
              <a:solidFill>
                <a:schemeClr val="tx2"/>
              </a:solidFill>
              <a:latin typeface="Calibri" pitchFamily="34" charset="0"/>
            </a:endParaRPr>
          </a:p>
          <a:p>
            <a:pPr>
              <a:lnSpc>
                <a:spcPct val="80000"/>
              </a:lnSpc>
            </a:pPr>
            <a:endParaRPr lang="el-GR" sz="1600">
              <a:latin typeface="Calibri" pitchFamily="34" charset="0"/>
              <a:cs typeface="Arial" pitchFamily="34" charset="0"/>
            </a:endParaRPr>
          </a:p>
        </p:txBody>
      </p:sp>
    </p:spTree>
    <p:extLst>
      <p:ext uri="{BB962C8B-B14F-4D97-AF65-F5344CB8AC3E}">
        <p14:creationId xmlns:p14="http://schemas.microsoft.com/office/powerpoint/2010/main" val="16032110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0013" y="0"/>
            <a:ext cx="7313612" cy="1412875"/>
          </a:xfrm>
        </p:spPr>
        <p:txBody>
          <a:bodyPr/>
          <a:lstStyle/>
          <a:p>
            <a:pPr algn="ctr"/>
            <a:r>
              <a:rPr lang="el-GR" sz="2800" b="1">
                <a:latin typeface="Calibri" pitchFamily="34" charset="0"/>
              </a:rPr>
              <a:t>ΠΩΣ ΜΠΟΡΟΥΝ ΝΑ ΒΟΗΘΗΣΟΥΝ ΟΙ ΕΚΠΑΙΔΕΥΤΙΚΟΙ (1)</a:t>
            </a:r>
          </a:p>
        </p:txBody>
      </p:sp>
      <p:sp>
        <p:nvSpPr>
          <p:cNvPr id="26627" name="Rectangle 3"/>
          <p:cNvSpPr>
            <a:spLocks noGrp="1" noChangeArrowheads="1"/>
          </p:cNvSpPr>
          <p:nvPr>
            <p:ph idx="1"/>
          </p:nvPr>
        </p:nvSpPr>
        <p:spPr>
          <a:xfrm>
            <a:off x="1116013" y="1557338"/>
            <a:ext cx="7313612" cy="5300662"/>
          </a:xfrm>
        </p:spPr>
        <p:txBody>
          <a:bodyPr/>
          <a:lstStyle/>
          <a:p>
            <a:pPr>
              <a:lnSpc>
                <a:spcPct val="90000"/>
              </a:lnSpc>
            </a:pPr>
            <a:endParaRPr lang="el-GR" sz="2000">
              <a:latin typeface="Calibri" pitchFamily="34" charset="0"/>
            </a:endParaRPr>
          </a:p>
          <a:p>
            <a:pPr>
              <a:lnSpc>
                <a:spcPct val="90000"/>
              </a:lnSpc>
            </a:pPr>
            <a:r>
              <a:rPr lang="el-GR" sz="2000">
                <a:latin typeface="Calibri" pitchFamily="34" charset="0"/>
              </a:rPr>
              <a:t>Ερευνήστε αν το </a:t>
            </a:r>
            <a:r>
              <a:rPr lang="en-US" sz="2000">
                <a:latin typeface="Calibri" pitchFamily="34" charset="0"/>
              </a:rPr>
              <a:t>cyberbullying</a:t>
            </a:r>
            <a:r>
              <a:rPr lang="el-GR" sz="2000">
                <a:latin typeface="Calibri" pitchFamily="34" charset="0"/>
              </a:rPr>
              <a:t> είναι διαδεδομένο στο σχολείο τους (ανώνυμη συμπλήρωση ερωτηματολογίων)</a:t>
            </a:r>
          </a:p>
          <a:p>
            <a:pPr>
              <a:lnSpc>
                <a:spcPct val="90000"/>
              </a:lnSpc>
            </a:pPr>
            <a:endParaRPr lang="el-GR" sz="2000">
              <a:latin typeface="Calibri" pitchFamily="34" charset="0"/>
            </a:endParaRPr>
          </a:p>
          <a:p>
            <a:pPr>
              <a:lnSpc>
                <a:spcPct val="90000"/>
              </a:lnSpc>
            </a:pPr>
            <a:r>
              <a:rPr lang="el-GR" sz="2000">
                <a:latin typeface="Calibri" pitchFamily="34" charset="0"/>
              </a:rPr>
              <a:t>Επιδιώξτε σχετικές συζητήσεις με τους μαθητές. Να γίνει κατανοητό ότι όλες οι μορφές εκφοβισμού είναι απαράδεκτες και ότι θα υπάρξουν συνέπειες από τη διεύθυνση εφόσον διαταράσσουν την ομαλή λειτουργία του σχολείου.</a:t>
            </a:r>
          </a:p>
          <a:p>
            <a:pPr>
              <a:lnSpc>
                <a:spcPct val="90000"/>
              </a:lnSpc>
            </a:pPr>
            <a:endParaRPr lang="el-GR" sz="2000">
              <a:latin typeface="Calibri" pitchFamily="34" charset="0"/>
            </a:endParaRPr>
          </a:p>
          <a:p>
            <a:pPr>
              <a:lnSpc>
                <a:spcPct val="90000"/>
              </a:lnSpc>
            </a:pPr>
            <a:r>
              <a:rPr lang="el-GR" sz="2000">
                <a:latin typeface="Calibri" pitchFamily="34" charset="0"/>
              </a:rPr>
              <a:t> Ορίστε ξεκάθαρους κανόνες χρήσης του κινητού τηλεφώνου και του διαδικτύου και αναρτήστε τους με μορφή πόστερ σε εμφανή σημεία του σχολείου</a:t>
            </a:r>
          </a:p>
          <a:p>
            <a:pPr>
              <a:lnSpc>
                <a:spcPct val="90000"/>
              </a:lnSpc>
            </a:pPr>
            <a:endParaRPr lang="el-GR" sz="2000">
              <a:latin typeface="Calibri" pitchFamily="34" charset="0"/>
            </a:endParaRPr>
          </a:p>
          <a:p>
            <a:pPr>
              <a:lnSpc>
                <a:spcPct val="90000"/>
              </a:lnSpc>
            </a:pPr>
            <a:r>
              <a:rPr lang="el-GR" sz="2000">
                <a:latin typeface="Calibri" pitchFamily="34" charset="0"/>
              </a:rPr>
              <a:t>Αν έχουν χρησιμοποιηθεί υπολογιστές από το σχολείο για παρενόχληση, φροντίστε να υπάρχει η δυνατότητα να ταυτοποιήσετε τον ένοχο (</a:t>
            </a:r>
            <a:r>
              <a:rPr lang="en-US" sz="2000">
                <a:latin typeface="Calibri" pitchFamily="34" charset="0"/>
              </a:rPr>
              <a:t>IP-adress)</a:t>
            </a:r>
            <a:endParaRPr lang="el-GR" sz="2000">
              <a:latin typeface="Calibri" pitchFamily="34" charset="0"/>
            </a:endParaRPr>
          </a:p>
          <a:p>
            <a:pPr>
              <a:lnSpc>
                <a:spcPct val="90000"/>
              </a:lnSpc>
            </a:pPr>
            <a:endParaRPr lang="el-GR" sz="2000">
              <a:latin typeface="Calibri" pitchFamily="34" charset="0"/>
            </a:endParaRPr>
          </a:p>
          <a:p>
            <a:pPr>
              <a:lnSpc>
                <a:spcPct val="90000"/>
              </a:lnSpc>
            </a:pPr>
            <a:endParaRPr lang="el-GR" sz="2800">
              <a:latin typeface="Calibri" pitchFamily="34" charset="0"/>
            </a:endParaRPr>
          </a:p>
          <a:p>
            <a:pPr>
              <a:lnSpc>
                <a:spcPct val="90000"/>
              </a:lnSpc>
            </a:pPr>
            <a:endParaRPr lang="el-GR" sz="2800">
              <a:latin typeface="Calibri" pitchFamily="34" charset="0"/>
            </a:endParaRPr>
          </a:p>
        </p:txBody>
      </p:sp>
    </p:spTree>
    <p:extLst>
      <p:ext uri="{BB962C8B-B14F-4D97-AF65-F5344CB8AC3E}">
        <p14:creationId xmlns:p14="http://schemas.microsoft.com/office/powerpoint/2010/main" val="12782191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l-GR" sz="3200" b="1">
                <a:latin typeface="Calibri" pitchFamily="34" charset="0"/>
              </a:rPr>
              <a:t>ΠΩΣ ΜΠΟΡΟΥΝ ΝΑ ΒΟΗΘΗΣΟΥΝ ΟΙ ΕΚΠΑΙΔΕΥΤΙΚΟΙ (2)</a:t>
            </a:r>
          </a:p>
        </p:txBody>
      </p:sp>
      <p:sp>
        <p:nvSpPr>
          <p:cNvPr id="28675" name="Rectangle 3"/>
          <p:cNvSpPr>
            <a:spLocks noGrp="1" noChangeArrowheads="1"/>
          </p:cNvSpPr>
          <p:nvPr>
            <p:ph idx="1"/>
          </p:nvPr>
        </p:nvSpPr>
        <p:spPr/>
        <p:txBody>
          <a:bodyPr/>
          <a:lstStyle/>
          <a:p>
            <a:pPr>
              <a:lnSpc>
                <a:spcPct val="80000"/>
              </a:lnSpc>
            </a:pPr>
            <a:r>
              <a:rPr lang="el-GR" sz="1800">
                <a:latin typeface="Calibri" pitchFamily="34" charset="0"/>
              </a:rPr>
              <a:t>Ενθαρρύνετε τη λειτουργία του </a:t>
            </a:r>
            <a:r>
              <a:rPr lang="en-US" sz="1800">
                <a:latin typeface="Calibri" pitchFamily="34" charset="0"/>
              </a:rPr>
              <a:t>Peer mentoring: </a:t>
            </a:r>
            <a:r>
              <a:rPr lang="el-GR" sz="1800">
                <a:latin typeface="Calibri" pitchFamily="34" charset="0"/>
              </a:rPr>
              <a:t>μεγαλύτεροι ευαισθητοποιημένοι μαθητές διαμεσολαβούν στην επικοινωνία με τους ενήλικες, συμβουλεύουν τους συμμαθητές τους</a:t>
            </a:r>
            <a:endParaRPr lang="en-US" sz="1800">
              <a:latin typeface="Calibri" pitchFamily="34" charset="0"/>
            </a:endParaRPr>
          </a:p>
          <a:p>
            <a:pPr>
              <a:lnSpc>
                <a:spcPct val="80000"/>
              </a:lnSpc>
            </a:pPr>
            <a:endParaRPr lang="en-US" sz="1800">
              <a:latin typeface="Calibri" pitchFamily="34" charset="0"/>
            </a:endParaRPr>
          </a:p>
          <a:p>
            <a:pPr>
              <a:lnSpc>
                <a:spcPct val="80000"/>
              </a:lnSpc>
            </a:pPr>
            <a:r>
              <a:rPr lang="el-GR" sz="1800">
                <a:latin typeface="Calibri" pitchFamily="34" charset="0"/>
              </a:rPr>
              <a:t>Συμβουλευτική εφήβων μέσω διαδικτύου</a:t>
            </a:r>
          </a:p>
          <a:p>
            <a:pPr>
              <a:lnSpc>
                <a:spcPct val="80000"/>
              </a:lnSpc>
            </a:pPr>
            <a:endParaRPr lang="el-GR" sz="1800">
              <a:latin typeface="Calibri" pitchFamily="34" charset="0"/>
            </a:endParaRPr>
          </a:p>
          <a:p>
            <a:pPr>
              <a:lnSpc>
                <a:spcPct val="80000"/>
              </a:lnSpc>
            </a:pPr>
            <a:r>
              <a:rPr lang="el-GR" sz="1800">
                <a:latin typeface="Calibri" pitchFamily="34" charset="0"/>
              </a:rPr>
              <a:t>Διαθεματική προσέγγιση του φαινομένου με εργαλείο τα σχολικά μαθήματα (π.χ. Αγωγή του Πολίτη)</a:t>
            </a:r>
          </a:p>
          <a:p>
            <a:pPr>
              <a:lnSpc>
                <a:spcPct val="80000"/>
              </a:lnSpc>
            </a:pPr>
            <a:endParaRPr lang="el-GR" sz="1800">
              <a:latin typeface="Calibri" pitchFamily="34" charset="0"/>
            </a:endParaRPr>
          </a:p>
          <a:p>
            <a:pPr>
              <a:lnSpc>
                <a:spcPct val="80000"/>
              </a:lnSpc>
            </a:pPr>
            <a:r>
              <a:rPr lang="el-GR" sz="1800">
                <a:latin typeface="Calibri" pitchFamily="34" charset="0"/>
              </a:rPr>
              <a:t>Κλίμα στο σχολείο που προωθεί τον αλληλοσεβασμό και θεωρεί κοινώς απορριπτέα κάθε εκφοβιστική συμπεριφορά </a:t>
            </a:r>
          </a:p>
          <a:p>
            <a:pPr>
              <a:lnSpc>
                <a:spcPct val="80000"/>
              </a:lnSpc>
            </a:pPr>
            <a:endParaRPr lang="el-GR" sz="1800">
              <a:latin typeface="Calibri" pitchFamily="34" charset="0"/>
            </a:endParaRPr>
          </a:p>
          <a:p>
            <a:pPr>
              <a:lnSpc>
                <a:spcPct val="80000"/>
              </a:lnSpc>
            </a:pPr>
            <a:r>
              <a:rPr lang="el-GR" sz="1800">
                <a:latin typeface="Calibri" pitchFamily="34" charset="0"/>
              </a:rPr>
              <a:t>Σύνδεση με την κοινότητα</a:t>
            </a:r>
            <a:r>
              <a:rPr lang="en-US" sz="1800">
                <a:latin typeface="Calibri" pitchFamily="34" charset="0"/>
              </a:rPr>
              <a:t>: </a:t>
            </a:r>
            <a:r>
              <a:rPr lang="el-GR" sz="1800">
                <a:latin typeface="Calibri" pitchFamily="34" charset="0"/>
              </a:rPr>
              <a:t>Διοργάνωση ενημερωτικών εκδηλώσεων, ομιλιών, διασύνδεση με υπηρεσίες χρήσης και κατάχρησης του διαδικτύου</a:t>
            </a:r>
          </a:p>
          <a:p>
            <a:pPr>
              <a:lnSpc>
                <a:spcPct val="80000"/>
              </a:lnSpc>
            </a:pPr>
            <a:endParaRPr lang="el-GR" sz="1800">
              <a:latin typeface="Calibri" pitchFamily="34" charset="0"/>
            </a:endParaRPr>
          </a:p>
          <a:p>
            <a:pPr>
              <a:lnSpc>
                <a:spcPct val="80000"/>
              </a:lnSpc>
              <a:buFont typeface="Wingdings" pitchFamily="2" charset="2"/>
              <a:buNone/>
            </a:pPr>
            <a:endParaRPr lang="el-GR" sz="1800">
              <a:latin typeface="Calibri" pitchFamily="34" charset="0"/>
            </a:endParaRPr>
          </a:p>
          <a:p>
            <a:pPr>
              <a:lnSpc>
                <a:spcPct val="80000"/>
              </a:lnSpc>
            </a:pPr>
            <a:endParaRPr lang="el-GR" sz="1900"/>
          </a:p>
        </p:txBody>
      </p:sp>
    </p:spTree>
    <p:extLst>
      <p:ext uri="{BB962C8B-B14F-4D97-AF65-F5344CB8AC3E}">
        <p14:creationId xmlns:p14="http://schemas.microsoft.com/office/powerpoint/2010/main" val="34709121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258888" y="301625"/>
            <a:ext cx="7885112" cy="1143000"/>
          </a:xfrm>
        </p:spPr>
        <p:txBody>
          <a:bodyPr anchor="ctr"/>
          <a:lstStyle/>
          <a:p>
            <a:pPr algn="ctr"/>
            <a:r>
              <a:rPr lang="el-GR" sz="3200" b="1">
                <a:latin typeface="Calibri" pitchFamily="34" charset="0"/>
              </a:rPr>
              <a:t>ΠΩΣ ΜΠΟΡΟΥΝ ΝΑ ΒΟΗΘΗΣΟΥΝ ΟΙ ΓΟΝΕΙΣ</a:t>
            </a:r>
          </a:p>
        </p:txBody>
      </p:sp>
      <p:sp>
        <p:nvSpPr>
          <p:cNvPr id="30723" name="Rectangle 3"/>
          <p:cNvSpPr>
            <a:spLocks noGrp="1" noChangeArrowheads="1"/>
          </p:cNvSpPr>
          <p:nvPr>
            <p:ph type="body" sz="half" idx="4294967295"/>
          </p:nvPr>
        </p:nvSpPr>
        <p:spPr>
          <a:xfrm>
            <a:off x="1830388" y="1557338"/>
            <a:ext cx="7313612" cy="5013325"/>
          </a:xfrm>
        </p:spPr>
        <p:txBody>
          <a:bodyPr/>
          <a:lstStyle/>
          <a:p>
            <a:pPr>
              <a:lnSpc>
                <a:spcPct val="90000"/>
              </a:lnSpc>
              <a:buFont typeface="Wingdings" pitchFamily="2" charset="2"/>
              <a:buNone/>
            </a:pPr>
            <a:endParaRPr lang="en-US" sz="2000">
              <a:solidFill>
                <a:schemeClr val="accent1"/>
              </a:solidFill>
              <a:latin typeface="Calibri" pitchFamily="34" charset="0"/>
            </a:endParaRPr>
          </a:p>
          <a:p>
            <a:pPr>
              <a:lnSpc>
                <a:spcPct val="90000"/>
              </a:lnSpc>
            </a:pPr>
            <a:r>
              <a:rPr lang="el-GR" sz="2000">
                <a:latin typeface="Calibri" pitchFamily="34" charset="0"/>
              </a:rPr>
              <a:t>Επιβλέψτε τη χρήση του διαδικτύου στο σπίτι</a:t>
            </a:r>
          </a:p>
          <a:p>
            <a:pPr>
              <a:lnSpc>
                <a:spcPct val="90000"/>
              </a:lnSpc>
            </a:pPr>
            <a:endParaRPr lang="el-GR" sz="2000">
              <a:latin typeface="Calibri" pitchFamily="34" charset="0"/>
            </a:endParaRPr>
          </a:p>
          <a:p>
            <a:pPr>
              <a:lnSpc>
                <a:spcPct val="90000"/>
              </a:lnSpc>
            </a:pPr>
            <a:r>
              <a:rPr lang="el-GR" sz="2000">
                <a:latin typeface="Calibri" pitchFamily="34" charset="0"/>
              </a:rPr>
              <a:t>Εκπαιδεύστε τα παιδιά στην αντιμετώπιση επιθέσεων μέσω διαδικτύου (να προστατεύουν τους κωδικούς πρόσβασης και τα προσωπικά δεδομένα τους, να μην απαντούν  προκλητικά…)</a:t>
            </a:r>
          </a:p>
          <a:p>
            <a:pPr>
              <a:lnSpc>
                <a:spcPct val="90000"/>
              </a:lnSpc>
            </a:pPr>
            <a:endParaRPr lang="el-GR" sz="2000">
              <a:latin typeface="Calibri" pitchFamily="34" charset="0"/>
            </a:endParaRPr>
          </a:p>
          <a:p>
            <a:pPr>
              <a:lnSpc>
                <a:spcPct val="90000"/>
              </a:lnSpc>
            </a:pPr>
            <a:r>
              <a:rPr lang="el-GR" sz="2000">
                <a:latin typeface="Calibri" pitchFamily="34" charset="0"/>
              </a:rPr>
              <a:t>Αν διαπιστωθεί παρενόχληση, ζητήστε από τον </a:t>
            </a:r>
            <a:r>
              <a:rPr lang="en-US" sz="2000">
                <a:latin typeface="Calibri" pitchFamily="34" charset="0"/>
              </a:rPr>
              <a:t>ISP</a:t>
            </a:r>
            <a:r>
              <a:rPr lang="el-GR" sz="2000">
                <a:latin typeface="Calibri" pitchFamily="34" charset="0"/>
              </a:rPr>
              <a:t> του διαδικτυακού τόπου να απομακρύνει το περιεχόμενο που θέτει σε στόχο το παιδί. Φροντίστε να έχετε κρατήσει αρχείο των απειλητικών αλληλεπιδράσεων (</a:t>
            </a:r>
            <a:r>
              <a:rPr lang="en-US" sz="2000">
                <a:latin typeface="Calibri" pitchFamily="34" charset="0"/>
              </a:rPr>
              <a:t>sites, </a:t>
            </a:r>
            <a:r>
              <a:rPr lang="el-GR" sz="2000">
                <a:latin typeface="Calibri" pitchFamily="34" charset="0"/>
              </a:rPr>
              <a:t>συνομιλίες σε </a:t>
            </a:r>
            <a:r>
              <a:rPr lang="en-US" sz="2000">
                <a:latin typeface="Calibri" pitchFamily="34" charset="0"/>
              </a:rPr>
              <a:t>IM)</a:t>
            </a:r>
            <a:endParaRPr lang="el-GR" sz="2000">
              <a:latin typeface="Calibri" pitchFamily="34" charset="0"/>
            </a:endParaRPr>
          </a:p>
          <a:p>
            <a:pPr>
              <a:lnSpc>
                <a:spcPct val="90000"/>
              </a:lnSpc>
            </a:pPr>
            <a:endParaRPr lang="en-US" sz="2000">
              <a:latin typeface="Calibri" pitchFamily="34" charset="0"/>
            </a:endParaRPr>
          </a:p>
          <a:p>
            <a:pPr>
              <a:lnSpc>
                <a:spcPct val="90000"/>
              </a:lnSpc>
            </a:pPr>
            <a:r>
              <a:rPr lang="el-GR" sz="2000">
                <a:latin typeface="Calibri" pitchFamily="34" charset="0"/>
              </a:rPr>
              <a:t>Σε περίπτωση που ένα παιδί έχει απειληθεί με βία μέσω διαδικτύου, επικοινωνήστε με τη δίωξη ηλεκτρονικού εγκλήματος</a:t>
            </a:r>
          </a:p>
          <a:p>
            <a:pPr algn="r">
              <a:lnSpc>
                <a:spcPct val="90000"/>
              </a:lnSpc>
              <a:buFont typeface="Wingdings" pitchFamily="2" charset="2"/>
              <a:buNone/>
            </a:pPr>
            <a:r>
              <a:rPr lang="en-US" sz="2100">
                <a:latin typeface="Calibri" pitchFamily="34" charset="0"/>
              </a:rPr>
              <a:t>Pinna</a:t>
            </a:r>
            <a:r>
              <a:rPr lang="el-GR" sz="2100">
                <a:latin typeface="Calibri" pitchFamily="34" charset="0"/>
              </a:rPr>
              <a:t>, </a:t>
            </a:r>
            <a:r>
              <a:rPr lang="en-US" sz="2100">
                <a:latin typeface="Calibri" pitchFamily="34" charset="0"/>
              </a:rPr>
              <a:t>Pisano</a:t>
            </a:r>
            <a:r>
              <a:rPr lang="el-GR" sz="2100">
                <a:latin typeface="Calibri" pitchFamily="34" charset="0"/>
              </a:rPr>
              <a:t> &amp; </a:t>
            </a:r>
            <a:r>
              <a:rPr lang="en-US" sz="2100">
                <a:latin typeface="Calibri" pitchFamily="34" charset="0"/>
              </a:rPr>
              <a:t>Saturno</a:t>
            </a:r>
            <a:r>
              <a:rPr lang="el-GR" sz="2100">
                <a:latin typeface="Calibri" pitchFamily="34" charset="0"/>
              </a:rPr>
              <a:t>, 2009. </a:t>
            </a:r>
            <a:r>
              <a:rPr lang="el-GR" sz="2000">
                <a:latin typeface="Calibri" pitchFamily="34" charset="0"/>
              </a:rPr>
              <a:t>Φισούν &amp; Φλώρος, 2009.</a:t>
            </a:r>
          </a:p>
        </p:txBody>
      </p:sp>
    </p:spTree>
    <p:extLst>
      <p:ext uri="{BB962C8B-B14F-4D97-AF65-F5344CB8AC3E}">
        <p14:creationId xmlns:p14="http://schemas.microsoft.com/office/powerpoint/2010/main" val="190494799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439863" y="0"/>
            <a:ext cx="7704137" cy="1268413"/>
          </a:xfrm>
        </p:spPr>
        <p:txBody>
          <a:bodyPr/>
          <a:lstStyle/>
          <a:p>
            <a:pPr algn="ctr"/>
            <a:r>
              <a:rPr lang="el-GR" sz="2800" b="1">
                <a:latin typeface="Calibri" pitchFamily="34" charset="0"/>
              </a:rPr>
              <a:t>ΑΛΛΕΣ ΠΑΡΑΜΕΤΡΟΙ ΓΙΑ ΣΚΕΨΗ</a:t>
            </a:r>
          </a:p>
        </p:txBody>
      </p:sp>
      <p:graphicFrame>
        <p:nvGraphicFramePr>
          <p:cNvPr id="2" name="Διάγραμμα 1"/>
          <p:cNvGraphicFramePr/>
          <p:nvPr/>
        </p:nvGraphicFramePr>
        <p:xfrm>
          <a:off x="5562600" y="1827213"/>
          <a:ext cx="35814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3" name="Rectangle 5"/>
          <p:cNvSpPr>
            <a:spLocks noGrp="1" noChangeArrowheads="1"/>
          </p:cNvSpPr>
          <p:nvPr>
            <p:ph type="body" sz="half" idx="4294967295"/>
          </p:nvPr>
        </p:nvSpPr>
        <p:spPr>
          <a:xfrm>
            <a:off x="0" y="1557338"/>
            <a:ext cx="6953250" cy="5111750"/>
          </a:xfrm>
        </p:spPr>
        <p:txBody>
          <a:bodyPr/>
          <a:lstStyle/>
          <a:p>
            <a:pPr>
              <a:lnSpc>
                <a:spcPct val="80000"/>
              </a:lnSpc>
            </a:pPr>
            <a:r>
              <a:rPr lang="el-GR" sz="1800" b="1">
                <a:solidFill>
                  <a:schemeClr val="accent1"/>
                </a:solidFill>
                <a:latin typeface="Calibri" pitchFamily="34" charset="0"/>
              </a:rPr>
              <a:t>Όχι φόβος</a:t>
            </a:r>
            <a:r>
              <a:rPr lang="el-GR" sz="1800" b="1">
                <a:latin typeface="Calibri" pitchFamily="34" charset="0"/>
              </a:rPr>
              <a:t> για το διαδίκτυο</a:t>
            </a:r>
          </a:p>
          <a:p>
            <a:pPr>
              <a:lnSpc>
                <a:spcPct val="80000"/>
              </a:lnSpc>
              <a:buFont typeface="Wingdings" pitchFamily="2" charset="2"/>
              <a:buNone/>
            </a:pPr>
            <a:r>
              <a:rPr lang="el-GR" sz="1800" b="1">
                <a:latin typeface="Calibri" pitchFamily="34" charset="0"/>
              </a:rPr>
              <a:t>     Αλλά</a:t>
            </a:r>
            <a:r>
              <a:rPr lang="en-US" sz="1800" b="1">
                <a:latin typeface="Calibri" pitchFamily="34" charset="0"/>
              </a:rPr>
              <a:t>:</a:t>
            </a:r>
          </a:p>
          <a:p>
            <a:pPr>
              <a:lnSpc>
                <a:spcPct val="80000"/>
              </a:lnSpc>
              <a:buFont typeface="Wingdings" pitchFamily="2" charset="2"/>
              <a:buNone/>
            </a:pPr>
            <a:r>
              <a:rPr lang="en-US" sz="1800" b="1">
                <a:latin typeface="Calibri" pitchFamily="34" charset="0"/>
              </a:rPr>
              <a:t>     </a:t>
            </a:r>
            <a:r>
              <a:rPr lang="el-GR" sz="1800" b="1">
                <a:solidFill>
                  <a:schemeClr val="accent1"/>
                </a:solidFill>
                <a:latin typeface="Calibri" pitchFamily="34" charset="0"/>
              </a:rPr>
              <a:t>εκπαίδευση των παιδιών</a:t>
            </a:r>
            <a:r>
              <a:rPr lang="el-GR" sz="1800" b="1">
                <a:latin typeface="Calibri" pitchFamily="34" charset="0"/>
              </a:rPr>
              <a:t> για τη σωστή χρήση του και την αξιοποίηση των δυνατοτήτων που τους προσφέρ</a:t>
            </a:r>
            <a:r>
              <a:rPr lang="en-US" sz="1800" b="1">
                <a:latin typeface="Calibri" pitchFamily="34" charset="0"/>
              </a:rPr>
              <a:t>o</a:t>
            </a:r>
            <a:r>
              <a:rPr lang="el-GR" sz="1800" b="1">
                <a:latin typeface="Calibri" pitchFamily="34" charset="0"/>
              </a:rPr>
              <a:t>νται</a:t>
            </a:r>
          </a:p>
          <a:p>
            <a:pPr>
              <a:lnSpc>
                <a:spcPct val="80000"/>
              </a:lnSpc>
              <a:buFont typeface="Wingdings" pitchFamily="2" charset="2"/>
              <a:buNone/>
            </a:pPr>
            <a:endParaRPr lang="el-GR" sz="1800">
              <a:latin typeface="Calibri" pitchFamily="34" charset="0"/>
            </a:endParaRPr>
          </a:p>
          <a:p>
            <a:pPr>
              <a:lnSpc>
                <a:spcPct val="80000"/>
              </a:lnSpc>
            </a:pPr>
            <a:r>
              <a:rPr lang="el-GR" sz="1800" b="1">
                <a:solidFill>
                  <a:schemeClr val="tx2"/>
                </a:solidFill>
                <a:latin typeface="Calibri" pitchFamily="34" charset="0"/>
              </a:rPr>
              <a:t>Συνεργασία με ψυχολόγο εντός ή εκτός σχολείου</a:t>
            </a:r>
          </a:p>
          <a:p>
            <a:pPr>
              <a:lnSpc>
                <a:spcPct val="80000"/>
              </a:lnSpc>
              <a:buFont typeface="Wingdings" pitchFamily="2" charset="2"/>
              <a:buNone/>
            </a:pPr>
            <a:endParaRPr lang="el-GR" sz="1800" b="1">
              <a:solidFill>
                <a:schemeClr val="tx2"/>
              </a:solidFill>
              <a:latin typeface="Calibri" pitchFamily="34" charset="0"/>
            </a:endParaRPr>
          </a:p>
          <a:p>
            <a:pPr>
              <a:lnSpc>
                <a:spcPct val="80000"/>
              </a:lnSpc>
            </a:pPr>
            <a:r>
              <a:rPr lang="el-GR" sz="1800" b="1">
                <a:solidFill>
                  <a:schemeClr val="tx2"/>
                </a:solidFill>
                <a:latin typeface="Calibri" pitchFamily="34" charset="0"/>
              </a:rPr>
              <a:t>Σχέσεις εμπιστοσύνης και συνεργασίας</a:t>
            </a:r>
            <a:r>
              <a:rPr lang="en-US" sz="1800" b="1">
                <a:solidFill>
                  <a:schemeClr val="tx2"/>
                </a:solidFill>
                <a:latin typeface="Calibri" pitchFamily="34" charset="0"/>
              </a:rPr>
              <a:t>:</a:t>
            </a:r>
            <a:endParaRPr lang="el-GR" sz="1800" b="1">
              <a:solidFill>
                <a:schemeClr val="tx2"/>
              </a:solidFill>
              <a:latin typeface="Calibri" pitchFamily="34" charset="0"/>
            </a:endParaRPr>
          </a:p>
          <a:p>
            <a:pPr>
              <a:lnSpc>
                <a:spcPct val="80000"/>
              </a:lnSpc>
              <a:buFont typeface="Wingdings" pitchFamily="2" charset="2"/>
              <a:buNone/>
            </a:pPr>
            <a:r>
              <a:rPr lang="el-GR" sz="1800" b="1">
                <a:solidFill>
                  <a:schemeClr val="tx2"/>
                </a:solidFill>
                <a:latin typeface="Calibri" pitchFamily="34" charset="0"/>
              </a:rPr>
              <a:t>Διοίκηση-Εκπαιδευτικοί-Γονείς-Παιδιά</a:t>
            </a:r>
            <a:endParaRPr lang="en-US" sz="1800" b="1">
              <a:solidFill>
                <a:schemeClr val="tx2"/>
              </a:solidFill>
              <a:latin typeface="Calibri" pitchFamily="34" charset="0"/>
            </a:endParaRPr>
          </a:p>
          <a:p>
            <a:pPr>
              <a:lnSpc>
                <a:spcPct val="80000"/>
              </a:lnSpc>
              <a:buFont typeface="Wingdings" pitchFamily="2" charset="2"/>
              <a:buNone/>
            </a:pPr>
            <a:endParaRPr lang="en-US" sz="1800" b="1">
              <a:solidFill>
                <a:schemeClr val="tx2"/>
              </a:solidFill>
              <a:latin typeface="Calibri" pitchFamily="34" charset="0"/>
            </a:endParaRPr>
          </a:p>
          <a:p>
            <a:pPr>
              <a:lnSpc>
                <a:spcPct val="80000"/>
              </a:lnSpc>
            </a:pPr>
            <a:r>
              <a:rPr lang="el-GR" sz="1800" i="1">
                <a:latin typeface="Calibri" pitchFamily="34" charset="0"/>
              </a:rPr>
              <a:t>Θετική σχέση των παιδιών με ενήλικες (γονείς-εκπαιδευτικούς) που μπορούν να βοηθήσουν</a:t>
            </a:r>
          </a:p>
          <a:p>
            <a:pPr>
              <a:lnSpc>
                <a:spcPct val="80000"/>
              </a:lnSpc>
            </a:pPr>
            <a:endParaRPr lang="el-GR" sz="1800" i="1">
              <a:latin typeface="Calibri" pitchFamily="34" charset="0"/>
            </a:endParaRPr>
          </a:p>
          <a:p>
            <a:pPr>
              <a:lnSpc>
                <a:spcPct val="80000"/>
              </a:lnSpc>
            </a:pPr>
            <a:r>
              <a:rPr lang="el-GR" sz="1800">
                <a:latin typeface="Calibri" pitchFamily="34" charset="0"/>
              </a:rPr>
              <a:t>Βασική </a:t>
            </a:r>
            <a:r>
              <a:rPr lang="el-GR" sz="1800">
                <a:solidFill>
                  <a:schemeClr val="tx2"/>
                </a:solidFill>
                <a:latin typeface="Calibri" pitchFamily="34" charset="0"/>
              </a:rPr>
              <a:t>αρχή </a:t>
            </a:r>
            <a:r>
              <a:rPr lang="el-GR" sz="1800">
                <a:latin typeface="Calibri" pitchFamily="34" charset="0"/>
              </a:rPr>
              <a:t>ενός αποτελεσματικού σχολείου</a:t>
            </a:r>
            <a:r>
              <a:rPr lang="en-US" sz="1800">
                <a:latin typeface="Calibri" pitchFamily="34" charset="0"/>
              </a:rPr>
              <a:t>:</a:t>
            </a:r>
            <a:r>
              <a:rPr lang="el-GR" sz="1800">
                <a:latin typeface="Calibri" pitchFamily="34" charset="0"/>
              </a:rPr>
              <a:t> </a:t>
            </a:r>
          </a:p>
          <a:p>
            <a:pPr>
              <a:lnSpc>
                <a:spcPct val="80000"/>
              </a:lnSpc>
              <a:buFont typeface="Wingdings" pitchFamily="2" charset="2"/>
              <a:buNone/>
            </a:pPr>
            <a:r>
              <a:rPr lang="el-GR" sz="1800" i="1">
                <a:solidFill>
                  <a:schemeClr val="tx2"/>
                </a:solidFill>
                <a:latin typeface="Calibri" pitchFamily="34" charset="0"/>
              </a:rPr>
              <a:t>    Να  αναγνωρίζει σε κάθε παιδί την ικανότητα να ξεπερνάει δύσκολες καταστάσεις και να ελέγχει αρνητικά συναισθήματα και συμπεριφορές. </a:t>
            </a:r>
          </a:p>
          <a:p>
            <a:pPr algn="r">
              <a:lnSpc>
                <a:spcPct val="80000"/>
              </a:lnSpc>
              <a:buFont typeface="Wingdings" pitchFamily="2" charset="2"/>
              <a:buNone/>
            </a:pPr>
            <a:r>
              <a:rPr lang="el-GR" sz="1800">
                <a:latin typeface="Calibri" pitchFamily="34" charset="0"/>
              </a:rPr>
              <a:t>Παιδαγωγικό Ινστιτούτο, 2000. Χατζηπέμου 2007. </a:t>
            </a:r>
          </a:p>
          <a:p>
            <a:pPr>
              <a:lnSpc>
                <a:spcPct val="80000"/>
              </a:lnSpc>
            </a:pPr>
            <a:endParaRPr lang="el-GR" sz="1800" i="1">
              <a:latin typeface="Calibri" pitchFamily="34" charset="0"/>
            </a:endParaRPr>
          </a:p>
          <a:p>
            <a:pPr>
              <a:lnSpc>
                <a:spcPct val="80000"/>
              </a:lnSpc>
            </a:pPr>
            <a:endParaRPr lang="el-GR" sz="1800" i="1">
              <a:latin typeface="Calibri" pitchFamily="34" charset="0"/>
            </a:endParaRPr>
          </a:p>
          <a:p>
            <a:pPr>
              <a:lnSpc>
                <a:spcPct val="80000"/>
              </a:lnSpc>
              <a:buFont typeface="Wingdings" pitchFamily="2" charset="2"/>
              <a:buNone/>
            </a:pPr>
            <a:endParaRPr lang="en-US" sz="1800" b="1">
              <a:solidFill>
                <a:schemeClr val="tx2"/>
              </a:solidFill>
              <a:latin typeface="Calibri" pitchFamily="34" charset="0"/>
            </a:endParaRPr>
          </a:p>
          <a:p>
            <a:pPr>
              <a:lnSpc>
                <a:spcPct val="80000"/>
              </a:lnSpc>
              <a:buFont typeface="Wingdings" pitchFamily="2" charset="2"/>
              <a:buNone/>
            </a:pPr>
            <a:endParaRPr lang="el-GR" sz="1800" b="1">
              <a:latin typeface="Calibri" pitchFamily="34" charset="0"/>
            </a:endParaRPr>
          </a:p>
        </p:txBody>
      </p:sp>
    </p:spTree>
    <p:extLst>
      <p:ext uri="{BB962C8B-B14F-4D97-AF65-F5344CB8AC3E}">
        <p14:creationId xmlns:p14="http://schemas.microsoft.com/office/powerpoint/2010/main" val="5312501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fontAlgn="auto">
              <a:spcAft>
                <a:spcPts val="0"/>
              </a:spcAft>
              <a:defRPr/>
            </a:pPr>
            <a:r>
              <a:rPr lang="el-GR" dirty="0" err="1" smtClean="0"/>
              <a:t>Σχολικόσ</a:t>
            </a:r>
            <a:r>
              <a:rPr lang="el-GR" dirty="0" smtClean="0"/>
              <a:t> </a:t>
            </a:r>
            <a:r>
              <a:rPr lang="el-GR" dirty="0" err="1" smtClean="0"/>
              <a:t>εκφοβισμόσ</a:t>
            </a:r>
            <a:r>
              <a:rPr lang="el-GR" dirty="0" smtClean="0"/>
              <a:t/>
            </a:r>
            <a:br>
              <a:rPr lang="el-GR" dirty="0" smtClean="0"/>
            </a:br>
            <a:r>
              <a:rPr lang="el-GR" dirty="0" smtClean="0"/>
              <a:t>και </a:t>
            </a:r>
            <a:r>
              <a:rPr lang="el-GR" dirty="0" err="1" smtClean="0"/>
              <a:t>θυματοποίηση</a:t>
            </a:r>
            <a:r>
              <a:rPr lang="el-GR" dirty="0" smtClean="0"/>
              <a:t/>
            </a:r>
            <a:br>
              <a:rPr lang="el-GR" dirty="0" smtClean="0"/>
            </a:br>
            <a:r>
              <a:rPr lang="el-GR" sz="4400" dirty="0" smtClean="0"/>
              <a:t>Αίτια,</a:t>
            </a:r>
            <a:r>
              <a:rPr lang="el-GR" dirty="0" smtClean="0"/>
              <a:t> </a:t>
            </a:r>
            <a:r>
              <a:rPr lang="el-GR" sz="4400" dirty="0" err="1" smtClean="0"/>
              <a:t>επιπτώσεισ</a:t>
            </a:r>
            <a:r>
              <a:rPr lang="el-GR" sz="4400" dirty="0"/>
              <a:t>-</a:t>
            </a:r>
            <a:r>
              <a:rPr lang="el-GR" sz="4400" dirty="0" smtClean="0"/>
              <a:t>αντιμετώπιση </a:t>
            </a:r>
            <a:endParaRPr lang="el-GR" sz="4400" dirty="0"/>
          </a:p>
        </p:txBody>
      </p:sp>
      <p:sp>
        <p:nvSpPr>
          <p:cNvPr id="5123" name="2 - Υπότιτλος"/>
          <p:cNvSpPr>
            <a:spLocks noGrp="1"/>
          </p:cNvSpPr>
          <p:nvPr>
            <p:ph type="subTitle" idx="1"/>
          </p:nvPr>
        </p:nvSpPr>
        <p:spPr>
          <a:xfrm>
            <a:off x="533400" y="3228975"/>
            <a:ext cx="7854950" cy="2128838"/>
          </a:xfrm>
        </p:spPr>
        <p:txBody>
          <a:bodyPr/>
          <a:lstStyle/>
          <a:p>
            <a:pPr marR="0"/>
            <a:endParaRPr lang="el-GR" sz="3200" dirty="0" smtClean="0"/>
          </a:p>
        </p:txBody>
      </p:sp>
    </p:spTree>
    <p:extLst>
      <p:ext uri="{BB962C8B-B14F-4D97-AF65-F5344CB8AC3E}">
        <p14:creationId xmlns:p14="http://schemas.microsoft.com/office/powerpoint/2010/main" val="207741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r>
              <a:rPr lang="el-GR" smtClean="0"/>
              <a:t>Το πρόβλημα</a:t>
            </a:r>
          </a:p>
        </p:txBody>
      </p:sp>
      <p:sp>
        <p:nvSpPr>
          <p:cNvPr id="6147" name="2 - Θέση περιεχομένου"/>
          <p:cNvSpPr>
            <a:spLocks noGrp="1"/>
          </p:cNvSpPr>
          <p:nvPr>
            <p:ph idx="1"/>
          </p:nvPr>
        </p:nvSpPr>
        <p:spPr/>
        <p:txBody>
          <a:bodyPr/>
          <a:lstStyle/>
          <a:p>
            <a:r>
              <a:rPr lang="el-GR" sz="3200" smtClean="0"/>
              <a:t>Διεθνείς έρευνες έχουν δείξει ότι περίπου το 15% των μαθητών έχουν βιώσει συμπεριφορές εκφοβισμού –θυματοποίησης από συμμαθητές τους.</a:t>
            </a:r>
          </a:p>
          <a:p>
            <a:r>
              <a:rPr lang="el-GR" sz="3200" smtClean="0"/>
              <a:t>Στην Ελλάδα, μελέτες έχουν δείξει ότι το πρόβλημα του εκφοβισμού-θυματοποίησης εμφανίζεται συστηματικά σε 1 στα 10 παιδιά.</a:t>
            </a:r>
          </a:p>
        </p:txBody>
      </p:sp>
    </p:spTree>
    <p:extLst>
      <p:ext uri="{BB962C8B-B14F-4D97-AF65-F5344CB8AC3E}">
        <p14:creationId xmlns:p14="http://schemas.microsoft.com/office/powerpoint/2010/main" val="357864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endParaRPr lang="el-GR" smtClean="0"/>
          </a:p>
        </p:txBody>
      </p:sp>
      <p:sp>
        <p:nvSpPr>
          <p:cNvPr id="7171" name="2 - Θέση περιεχομένου"/>
          <p:cNvSpPr>
            <a:spLocks noGrp="1"/>
          </p:cNvSpPr>
          <p:nvPr>
            <p:ph idx="1"/>
          </p:nvPr>
        </p:nvSpPr>
        <p:spPr/>
        <p:txBody>
          <a:bodyPr/>
          <a:lstStyle/>
          <a:p>
            <a:r>
              <a:rPr lang="el-GR" sz="3200" smtClean="0"/>
              <a:t>Ο εκφοβισμός (</a:t>
            </a:r>
            <a:r>
              <a:rPr lang="en-US" sz="3200" smtClean="0"/>
              <a:t>bullying) </a:t>
            </a:r>
            <a:r>
              <a:rPr lang="el-GR" sz="3200" smtClean="0"/>
              <a:t>μαθητών από συμμαθητές τους αποτελεί μορφή βίας και επιθετικής συμπεριφοράς που εμφανίζεται κυρίως στο σχολείο, με σοβαρές επιπτώσεις για την ψυχοσυναισθηματική ανάπτυξη του παιδιού και τη διαδικασία μάθησης.</a:t>
            </a:r>
          </a:p>
        </p:txBody>
      </p:sp>
    </p:spTree>
    <p:extLst>
      <p:ext uri="{BB962C8B-B14F-4D97-AF65-F5344CB8AC3E}">
        <p14:creationId xmlns:p14="http://schemas.microsoft.com/office/powerpoint/2010/main" val="409457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a:xfrm>
            <a:off x="457200" y="704850"/>
            <a:ext cx="8229600" cy="866775"/>
          </a:xfrm>
        </p:spPr>
        <p:txBody>
          <a:bodyPr/>
          <a:lstStyle/>
          <a:p>
            <a:r>
              <a:rPr lang="el-GR" sz="4000" smtClean="0"/>
              <a:t>Ορισμός</a:t>
            </a:r>
          </a:p>
        </p:txBody>
      </p:sp>
      <p:sp>
        <p:nvSpPr>
          <p:cNvPr id="8195" name="2 - Θέση περιεχομένου"/>
          <p:cNvSpPr>
            <a:spLocks noGrp="1"/>
          </p:cNvSpPr>
          <p:nvPr>
            <p:ph idx="1"/>
          </p:nvPr>
        </p:nvSpPr>
        <p:spPr>
          <a:xfrm>
            <a:off x="457200" y="1643063"/>
            <a:ext cx="8229600" cy="4681537"/>
          </a:xfrm>
        </p:spPr>
        <p:txBody>
          <a:bodyPr/>
          <a:lstStyle/>
          <a:p>
            <a:r>
              <a:rPr lang="el-GR" smtClean="0"/>
              <a:t>Ο όρος «εκφοβισμός και βία στο σχολείο» (</a:t>
            </a:r>
            <a:r>
              <a:rPr lang="en-US" smtClean="0"/>
              <a:t>school bullying)</a:t>
            </a:r>
            <a:r>
              <a:rPr lang="el-GR" smtClean="0"/>
              <a:t>, όπως και ο όρος «θυματοποίηση»</a:t>
            </a:r>
            <a:r>
              <a:rPr lang="en-US" smtClean="0"/>
              <a:t> (victimization)</a:t>
            </a:r>
            <a:r>
              <a:rPr lang="el-GR" smtClean="0"/>
              <a:t> χρησιμοποιούνται για να περιγράψουν μια κατάσταση κατά την οποία ασκείται εσκεμμένη, απρόκλητη, συστηματική και επαναλαμβανόμενη βία και επιθετική συμπεριφορά με σκοπό την επιβολή, την καταδυνάστευση και την πρόκληση σωματικού και ψυχικού πόνου σε μαθητές από συμμαθητές τους, εντός και εκτός σχολείου.</a:t>
            </a:r>
          </a:p>
          <a:p>
            <a:endParaRPr lang="el-GR" smtClean="0"/>
          </a:p>
        </p:txBody>
      </p:sp>
    </p:spTree>
    <p:extLst>
      <p:ext uri="{BB962C8B-B14F-4D97-AF65-F5344CB8AC3E}">
        <p14:creationId xmlns:p14="http://schemas.microsoft.com/office/powerpoint/2010/main" val="877980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914400" y="333375"/>
            <a:ext cx="8229600" cy="1143000"/>
          </a:xfrm>
        </p:spPr>
        <p:txBody>
          <a:bodyPr/>
          <a:lstStyle/>
          <a:p>
            <a:pPr fontAlgn="auto">
              <a:spcAft>
                <a:spcPts val="0"/>
              </a:spcAft>
              <a:defRPr/>
            </a:pPr>
            <a:r>
              <a:rPr lang="el-GR" u="sng"/>
              <a:t>Το πρόβλημα του εθισμού</a:t>
            </a:r>
          </a:p>
        </p:txBody>
      </p:sp>
      <p:sp>
        <p:nvSpPr>
          <p:cNvPr id="172035" name="Rectangle 3"/>
          <p:cNvSpPr>
            <a:spLocks noGrp="1" noChangeArrowheads="1"/>
          </p:cNvSpPr>
          <p:nvPr>
            <p:ph idx="1"/>
          </p:nvPr>
        </p:nvSpPr>
        <p:spPr/>
        <p:txBody>
          <a:bodyPr>
            <a:normAutofit fontScale="92500" lnSpcReduction="10000"/>
          </a:bodyPr>
          <a:lstStyle/>
          <a:p>
            <a:pPr marL="548640" indent="-411480" fontAlgn="auto">
              <a:lnSpc>
                <a:spcPct val="80000"/>
              </a:lnSpc>
              <a:spcAft>
                <a:spcPts val="0"/>
              </a:spcAft>
              <a:buClr>
                <a:schemeClr val="tx1">
                  <a:shade val="95000"/>
                </a:schemeClr>
              </a:buClr>
              <a:buFont typeface="Wingdings 2"/>
              <a:buChar char=""/>
              <a:defRPr/>
            </a:pPr>
            <a:r>
              <a:rPr lang="el-GR" sz="2400" dirty="0">
                <a:latin typeface="Arial" charset="0"/>
              </a:rPr>
              <a:t>Ο εθισμός περιλαμβάνει την εξάρτηση και την ανοχή.</a:t>
            </a:r>
          </a:p>
          <a:p>
            <a:pPr marL="548640" indent="-411480" fontAlgn="auto">
              <a:lnSpc>
                <a:spcPct val="80000"/>
              </a:lnSpc>
              <a:spcAft>
                <a:spcPts val="0"/>
              </a:spcAft>
              <a:buClr>
                <a:schemeClr val="tx1">
                  <a:shade val="95000"/>
                </a:schemeClr>
              </a:buClr>
              <a:buFont typeface="Wingdings 2"/>
              <a:buChar char=""/>
              <a:defRPr/>
            </a:pPr>
            <a:r>
              <a:rPr lang="el-GR" sz="2400" dirty="0">
                <a:latin typeface="Arial" charset="0"/>
              </a:rPr>
              <a:t>Η ανάπτυξη της εξάρτησης έχει ως αποτέλεσμα το σύνδρομο στέρησης σε περίπτωση διακοπής της χορηγούμενης ουσίας. Η στέρηση μπορεί να είναι μόνο ψυχολογική, ενδέχεται όμως στην περίπτωση ορισμένων ισχυρών ναρκωτικών ουσιών όπως της ηρωίνης, η κατάσταση να περιπλέκεται και από ισχυρή σωματική εξάρτηση που αναπτύσσεται ταχέως με εμφάνιση επίμονων σωματικών συμπτωμάτων (π.χ. έντονων πόνων σε όλο το σώμα) στην περίπτωση που ο χρήστης δεν έχει στην διάθεσή του την ψυχοτρόπο ουσία. </a:t>
            </a:r>
          </a:p>
          <a:p>
            <a:pPr marL="548640" indent="-411480" fontAlgn="auto">
              <a:lnSpc>
                <a:spcPct val="80000"/>
              </a:lnSpc>
              <a:spcAft>
                <a:spcPts val="0"/>
              </a:spcAft>
              <a:buClr>
                <a:schemeClr val="tx1">
                  <a:shade val="95000"/>
                </a:schemeClr>
              </a:buClr>
              <a:buFont typeface="Wingdings 2"/>
              <a:buChar char=""/>
              <a:defRPr/>
            </a:pPr>
            <a:r>
              <a:rPr lang="el-GR" sz="2400" dirty="0">
                <a:latin typeface="Arial" charset="0"/>
              </a:rPr>
              <a:t>Η πρόκληση εξάρτησης αποτελεί συχνά τον βασικό στόχο των εμπλεκομένων στην πώληση των προϊόντων αυτών με τη δωρεάν διάθεση των πρώτων δόσεων στους ανυποψίαστους χρήστες.</a:t>
            </a:r>
            <a:endParaRPr lang="en-US" sz="2400" dirty="0">
              <a:latin typeface="Arial" charset="0"/>
            </a:endParaRPr>
          </a:p>
          <a:p>
            <a:pPr marL="548640" indent="-411480" fontAlgn="auto">
              <a:lnSpc>
                <a:spcPct val="80000"/>
              </a:lnSpc>
              <a:spcAft>
                <a:spcPts val="0"/>
              </a:spcAft>
              <a:buClr>
                <a:schemeClr val="tx1">
                  <a:shade val="95000"/>
                </a:schemeClr>
              </a:buClr>
              <a:buFont typeface="Wingdings 2"/>
              <a:buChar char=""/>
              <a:defRPr/>
            </a:pPr>
            <a:r>
              <a:rPr lang="el-GR" sz="2400" dirty="0">
                <a:latin typeface="Arial" charset="0"/>
              </a:rPr>
              <a:t>Η παντελής αποχή είναι η μόνη ασφαλής οδός αποφυγής της ανάπτυξης εθισμού.</a:t>
            </a:r>
          </a:p>
        </p:txBody>
      </p:sp>
      <p:sp>
        <p:nvSpPr>
          <p:cNvPr id="5" name="Θέση αριθμού διαφάνειας 5"/>
          <p:cNvSpPr>
            <a:spLocks noGrp="1"/>
          </p:cNvSpPr>
          <p:nvPr>
            <p:ph type="sldNum" sz="quarter" idx="12"/>
          </p:nvPr>
        </p:nvSpPr>
        <p:spPr/>
        <p:txBody>
          <a:bodyPr/>
          <a:lstStyle/>
          <a:p>
            <a:pPr>
              <a:defRPr/>
            </a:pPr>
            <a:fld id="{22E3652E-16E8-4A17-B697-D06A92BB3BD1}" type="slidenum">
              <a:rPr lang="el-GR"/>
              <a:pPr>
                <a:defRPr/>
              </a:pPr>
              <a:t>7</a:t>
            </a:fld>
            <a:endParaRPr lang="el-GR"/>
          </a:p>
        </p:txBody>
      </p:sp>
    </p:spTree>
    <p:extLst>
      <p:ext uri="{BB962C8B-B14F-4D97-AF65-F5344CB8AC3E}">
        <p14:creationId xmlns:p14="http://schemas.microsoft.com/office/powerpoint/2010/main" val="1133491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blinds(horizontal)">
                                      <p:cBhvr>
                                        <p:cTn id="7" dur="500"/>
                                        <p:tgtEl>
                                          <p:spTgt spid="172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2035">
                                            <p:txEl>
                                              <p:pRg st="0" end="0"/>
                                            </p:txEl>
                                          </p:spTgt>
                                        </p:tgtEl>
                                        <p:attrNameLst>
                                          <p:attrName>style.visibility</p:attrName>
                                        </p:attrNameLst>
                                      </p:cBhvr>
                                      <p:to>
                                        <p:strVal val="visible"/>
                                      </p:to>
                                    </p:set>
                                    <p:animEffect transition="in" filter="strips(downLeft)">
                                      <p:cBhvr>
                                        <p:cTn id="12" dur="500"/>
                                        <p:tgtEl>
                                          <p:spTgt spid="172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72035">
                                            <p:txEl>
                                              <p:pRg st="1" end="1"/>
                                            </p:txEl>
                                          </p:spTgt>
                                        </p:tgtEl>
                                        <p:attrNameLst>
                                          <p:attrName>style.visibility</p:attrName>
                                        </p:attrNameLst>
                                      </p:cBhvr>
                                      <p:to>
                                        <p:strVal val="visible"/>
                                      </p:to>
                                    </p:set>
                                    <p:animEffect transition="in" filter="strips(downLeft)">
                                      <p:cBhvr>
                                        <p:cTn id="17" dur="500"/>
                                        <p:tgtEl>
                                          <p:spTgt spid="1720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72035">
                                            <p:txEl>
                                              <p:pRg st="2" end="2"/>
                                            </p:txEl>
                                          </p:spTgt>
                                        </p:tgtEl>
                                        <p:attrNameLst>
                                          <p:attrName>style.visibility</p:attrName>
                                        </p:attrNameLst>
                                      </p:cBhvr>
                                      <p:to>
                                        <p:strVal val="visible"/>
                                      </p:to>
                                    </p:set>
                                    <p:animEffect transition="in" filter="strips(downLeft)">
                                      <p:cBhvr>
                                        <p:cTn id="22" dur="500"/>
                                        <p:tgtEl>
                                          <p:spTgt spid="1720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72035">
                                            <p:txEl>
                                              <p:pRg st="3" end="3"/>
                                            </p:txEl>
                                          </p:spTgt>
                                        </p:tgtEl>
                                        <p:attrNameLst>
                                          <p:attrName>style.visibility</p:attrName>
                                        </p:attrNameLst>
                                      </p:cBhvr>
                                      <p:to>
                                        <p:strVal val="visible"/>
                                      </p:to>
                                    </p:set>
                                    <p:animEffect transition="in" filter="strips(downLeft)">
                                      <p:cBhvr>
                                        <p:cTn id="27" dur="500"/>
                                        <p:tgtEl>
                                          <p:spTgt spid="172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endParaRPr lang="el-GR" smtClean="0"/>
          </a:p>
        </p:txBody>
      </p:sp>
      <p:sp>
        <p:nvSpPr>
          <p:cNvPr id="9219" name="2 - Θέση περιεχομένου"/>
          <p:cNvSpPr>
            <a:spLocks noGrp="1"/>
          </p:cNvSpPr>
          <p:nvPr>
            <p:ph idx="1"/>
          </p:nvPr>
        </p:nvSpPr>
        <p:spPr/>
        <p:txBody>
          <a:bodyPr/>
          <a:lstStyle/>
          <a:p>
            <a:r>
              <a:rPr lang="el-GR" smtClean="0"/>
              <a:t>Συχνά το «ισχυρότερο» παιδί αντλεί από την πράξη του κάποιο όφελος, όπως ευχαρίστηση, κύρος, υλικά αποκτήματα, ενώ το «αδύναμο» παιδί δεν μπορεί να προστατέψει με ουσιαστικό τρόπο τον εαυτό του.</a:t>
            </a:r>
          </a:p>
          <a:p>
            <a:r>
              <a:rPr lang="el-GR" smtClean="0"/>
              <a:t>Τα παιδιά που θεωρούνται «διαφορετικά» είτε λόγω εμφάνισης είτε λόγω ιδιαίτερων χαρακτηριστικών ή κάποιας μειονεξίας είναι συνήθως τα παιδιά που γίνονται αποδέκτες βίας (σωματικής ή λεκτικής) ή βιώνουν τον αποκλεισμό από το σύνολο.</a:t>
            </a:r>
          </a:p>
          <a:p>
            <a:endParaRPr lang="el-GR" smtClean="0"/>
          </a:p>
        </p:txBody>
      </p:sp>
    </p:spTree>
    <p:extLst>
      <p:ext uri="{BB962C8B-B14F-4D97-AF65-F5344CB8AC3E}">
        <p14:creationId xmlns:p14="http://schemas.microsoft.com/office/powerpoint/2010/main" val="166948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endParaRPr lang="el-GR" smtClean="0"/>
          </a:p>
        </p:txBody>
      </p:sp>
      <p:sp>
        <p:nvSpPr>
          <p:cNvPr id="10243" name="2 - Θέση περιεχομένου"/>
          <p:cNvSpPr>
            <a:spLocks noGrp="1"/>
          </p:cNvSpPr>
          <p:nvPr>
            <p:ph idx="1"/>
          </p:nvPr>
        </p:nvSpPr>
        <p:spPr/>
        <p:txBody>
          <a:bodyPr/>
          <a:lstStyle/>
          <a:p>
            <a:r>
              <a:rPr lang="el-GR" smtClean="0"/>
              <a:t>Ο εκφοβισμός και η βία στο σχολείο είναι και ομαδικό φαινόμενο, καθώς δεν αφορά μόνο το μαθητή που εκφοβίζει και εκείνον που εκφοβίζεται, αλλά και όσους είναι παρόντες ή γνωρίζουν την ύπαρξή του, δηλαδή τους μάρτυρες που μπορεί να είναι είτε μαθητές είτε ενήλικες.</a:t>
            </a:r>
          </a:p>
          <a:p>
            <a:endParaRPr lang="el-GR" smtClean="0"/>
          </a:p>
        </p:txBody>
      </p:sp>
    </p:spTree>
    <p:extLst>
      <p:ext uri="{BB962C8B-B14F-4D97-AF65-F5344CB8AC3E}">
        <p14:creationId xmlns:p14="http://schemas.microsoft.com/office/powerpoint/2010/main" val="471942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0" cy="795338"/>
          </a:xfrm>
        </p:spPr>
        <p:txBody>
          <a:bodyPr>
            <a:normAutofit fontScale="90000"/>
          </a:bodyPr>
          <a:lstStyle/>
          <a:p>
            <a:pPr fontAlgn="auto">
              <a:spcAft>
                <a:spcPts val="0"/>
              </a:spcAft>
              <a:defRPr/>
            </a:pPr>
            <a:r>
              <a:rPr lang="el-GR" dirty="0" smtClean="0"/>
              <a:t>Χαρακτηριστικά του παιδιού θύτη</a:t>
            </a:r>
            <a:endParaRPr lang="el-GR" dirty="0"/>
          </a:p>
        </p:txBody>
      </p:sp>
      <p:sp>
        <p:nvSpPr>
          <p:cNvPr id="11267" name="2 - Θέση περιεχομένου"/>
          <p:cNvSpPr>
            <a:spLocks noGrp="1"/>
          </p:cNvSpPr>
          <p:nvPr>
            <p:ph idx="1"/>
          </p:nvPr>
        </p:nvSpPr>
        <p:spPr>
          <a:xfrm>
            <a:off x="457200" y="1500188"/>
            <a:ext cx="8229600" cy="4824412"/>
          </a:xfrm>
        </p:spPr>
        <p:txBody>
          <a:bodyPr>
            <a:normAutofit fontScale="92500"/>
          </a:bodyPr>
          <a:lstStyle/>
          <a:p>
            <a:r>
              <a:rPr lang="el-GR" smtClean="0"/>
              <a:t>Φυσική δύναμη</a:t>
            </a:r>
          </a:p>
          <a:p>
            <a:r>
              <a:rPr lang="el-GR" smtClean="0"/>
              <a:t>Κυριαρχική προσωπικότητα</a:t>
            </a:r>
          </a:p>
          <a:p>
            <a:r>
              <a:rPr lang="el-GR" smtClean="0"/>
              <a:t>Έλλειψη συναισθηματικής κατανόησης για τα θύματά του, έλλειψη μεταμέλειας για τις πράξεις του</a:t>
            </a:r>
          </a:p>
          <a:p>
            <a:r>
              <a:rPr lang="el-GR" smtClean="0"/>
              <a:t>Αντικοινωνικές συμπεριφορές</a:t>
            </a:r>
          </a:p>
          <a:p>
            <a:r>
              <a:rPr lang="el-GR" smtClean="0"/>
              <a:t>Διαχείριση των προβλημάτων μέσω της επιθετικής-παραβατικής συμπεριφοράς</a:t>
            </a:r>
          </a:p>
          <a:p>
            <a:r>
              <a:rPr lang="el-GR" smtClean="0"/>
              <a:t>Θεωρεί τον εαυτό του δημοφιλή λόγω της δύναμής του</a:t>
            </a:r>
          </a:p>
          <a:p>
            <a:r>
              <a:rPr lang="el-GR" smtClean="0"/>
              <a:t>Εμφανίζει συχνά συναισθηματική ανωριμότητα και έντονες ανταγωνιστικές, επιθετικές τάσεις</a:t>
            </a:r>
          </a:p>
        </p:txBody>
      </p:sp>
    </p:spTree>
    <p:extLst>
      <p:ext uri="{BB962C8B-B14F-4D97-AF65-F5344CB8AC3E}">
        <p14:creationId xmlns:p14="http://schemas.microsoft.com/office/powerpoint/2010/main" val="3000612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457200" y="704850"/>
            <a:ext cx="8229600" cy="866775"/>
          </a:xfrm>
        </p:spPr>
        <p:txBody>
          <a:bodyPr/>
          <a:lstStyle/>
          <a:p>
            <a:r>
              <a:rPr lang="el-GR" smtClean="0"/>
              <a:t>Τα παιδιά θύματα</a:t>
            </a:r>
          </a:p>
        </p:txBody>
      </p:sp>
      <p:sp>
        <p:nvSpPr>
          <p:cNvPr id="12291" name="2 - Θέση περιεχομένου"/>
          <p:cNvSpPr>
            <a:spLocks noGrp="1"/>
          </p:cNvSpPr>
          <p:nvPr>
            <p:ph idx="1"/>
          </p:nvPr>
        </p:nvSpPr>
        <p:spPr/>
        <p:txBody>
          <a:bodyPr/>
          <a:lstStyle/>
          <a:p>
            <a:pPr>
              <a:buFont typeface="Arial" pitchFamily="34" charset="0"/>
              <a:buChar char="•"/>
            </a:pPr>
            <a:r>
              <a:rPr lang="el-GR" smtClean="0"/>
              <a:t>Παθητικά θύματα</a:t>
            </a:r>
          </a:p>
          <a:p>
            <a:pPr>
              <a:buFont typeface="Wingdings 2" pitchFamily="18" charset="2"/>
              <a:buNone/>
            </a:pPr>
            <a:r>
              <a:rPr lang="el-GR" smtClean="0"/>
              <a:t>    Αγχώδη, ανασφαλή, μοναχικά, ευαίσθητα, μυϊκά αδύναμα, δεν έχουν φίλους</a:t>
            </a:r>
          </a:p>
          <a:p>
            <a:pPr>
              <a:buFont typeface="Courier New" pitchFamily="49" charset="0"/>
              <a:buChar char="o"/>
            </a:pPr>
            <a:endParaRPr lang="el-GR" smtClean="0"/>
          </a:p>
          <a:p>
            <a:pPr>
              <a:buFont typeface="Arial" pitchFamily="34" charset="0"/>
              <a:buChar char="•"/>
            </a:pPr>
            <a:r>
              <a:rPr lang="el-GR" smtClean="0"/>
              <a:t>Προκλητικά θύματα (σπάνια περίπτωση)</a:t>
            </a:r>
          </a:p>
          <a:p>
            <a:pPr>
              <a:buFont typeface="Wingdings 2" pitchFamily="18" charset="2"/>
              <a:buNone/>
            </a:pPr>
            <a:r>
              <a:rPr lang="el-GR" smtClean="0"/>
              <a:t>   Εμπλέκονται σε αρνητικές πράξεις και προκαλούν τους δράστες</a:t>
            </a:r>
          </a:p>
          <a:p>
            <a:pPr>
              <a:buFont typeface="Courier New" pitchFamily="49" charset="0"/>
              <a:buChar char="o"/>
            </a:pPr>
            <a:endParaRPr lang="el-GR" smtClean="0"/>
          </a:p>
        </p:txBody>
      </p:sp>
    </p:spTree>
    <p:extLst>
      <p:ext uri="{BB962C8B-B14F-4D97-AF65-F5344CB8AC3E}">
        <p14:creationId xmlns:p14="http://schemas.microsoft.com/office/powerpoint/2010/main" val="1709668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0" cy="509588"/>
          </a:xfrm>
        </p:spPr>
        <p:txBody>
          <a:bodyPr>
            <a:normAutofit fontScale="90000"/>
          </a:bodyPr>
          <a:lstStyle/>
          <a:p>
            <a:pPr fontAlgn="auto">
              <a:spcAft>
                <a:spcPts val="0"/>
              </a:spcAft>
              <a:defRPr/>
            </a:pPr>
            <a:r>
              <a:rPr lang="el-GR" dirty="0" smtClean="0"/>
              <a:t>Τα παιδιά μάρτυρες</a:t>
            </a:r>
            <a:endParaRPr lang="el-GR" dirty="0"/>
          </a:p>
        </p:txBody>
      </p:sp>
      <p:sp>
        <p:nvSpPr>
          <p:cNvPr id="3" name="2 - Θέση περιεχομένου"/>
          <p:cNvSpPr>
            <a:spLocks noGrp="1"/>
          </p:cNvSpPr>
          <p:nvPr>
            <p:ph idx="1"/>
          </p:nvPr>
        </p:nvSpPr>
        <p:spPr>
          <a:xfrm>
            <a:off x="457200" y="1285875"/>
            <a:ext cx="8229600" cy="5038725"/>
          </a:xfrm>
        </p:spPr>
        <p:txBody>
          <a:bodyPr>
            <a:normAutofit fontScale="92500" lnSpcReduction="10000"/>
          </a:bodyPr>
          <a:lstStyle/>
          <a:p>
            <a:pPr marL="274320" indent="-274320" fontAlgn="auto">
              <a:spcAft>
                <a:spcPts val="0"/>
              </a:spcAft>
              <a:buClr>
                <a:schemeClr val="accent3"/>
              </a:buClr>
              <a:buFont typeface="Wingdings 2"/>
              <a:buChar char=""/>
              <a:defRPr/>
            </a:pPr>
            <a:r>
              <a:rPr lang="el-GR" dirty="0" smtClean="0"/>
              <a:t>Με τη σιωπηρή τους στάση ενισχύουν την τάση των θυτών για εκφοβισμό</a:t>
            </a:r>
          </a:p>
          <a:p>
            <a:pPr marL="274320" indent="-274320" fontAlgn="auto">
              <a:spcAft>
                <a:spcPts val="0"/>
              </a:spcAft>
              <a:buClr>
                <a:schemeClr val="accent3"/>
              </a:buClr>
              <a:buFont typeface="Wingdings 2"/>
              <a:buChar char=""/>
              <a:defRPr/>
            </a:pPr>
            <a:r>
              <a:rPr lang="el-GR" dirty="0" smtClean="0"/>
              <a:t>Οι θύτες πιστεύουν ότι τους επιβραβεύουν, ότι γίνονται δημοφιλείς</a:t>
            </a:r>
          </a:p>
          <a:p>
            <a:pPr marL="274320" indent="-274320" fontAlgn="auto">
              <a:spcAft>
                <a:spcPts val="0"/>
              </a:spcAft>
              <a:buClr>
                <a:schemeClr val="accent3"/>
              </a:buClr>
              <a:buFont typeface="Wingdings 2"/>
              <a:buChar char=""/>
              <a:defRPr/>
            </a:pPr>
            <a:r>
              <a:rPr lang="el-GR" dirty="0" smtClean="0"/>
              <a:t>Τα παιδιά μάρτυρες συνήθως δεν παρεμβαίνουν διότι φοβούνται τις συνέπειες</a:t>
            </a:r>
          </a:p>
          <a:p>
            <a:pPr marL="274320" indent="-274320" fontAlgn="auto">
              <a:spcAft>
                <a:spcPts val="0"/>
              </a:spcAft>
              <a:buClr>
                <a:schemeClr val="accent3"/>
              </a:buClr>
              <a:buFont typeface="Wingdings 2"/>
              <a:buChar char=""/>
              <a:defRPr/>
            </a:pPr>
            <a:r>
              <a:rPr lang="el-GR" dirty="0" smtClean="0"/>
              <a:t>Ορισμένα παιδιά μάρτυρες αντλούν ικανοποίηση ή/και διασκεδάζουν από τον εκφοβισμό συμμαθητών τους, χωρίς να συνειδητοποιούν τη σοβαρότητα της κατάστασης</a:t>
            </a:r>
          </a:p>
          <a:p>
            <a:pPr marL="274320" indent="-274320" fontAlgn="auto">
              <a:spcAft>
                <a:spcPts val="0"/>
              </a:spcAft>
              <a:buClr>
                <a:schemeClr val="accent3"/>
              </a:buClr>
              <a:buFont typeface="Wingdings 2"/>
              <a:buChar char=""/>
              <a:defRPr/>
            </a:pPr>
            <a:r>
              <a:rPr lang="el-GR" dirty="0" smtClean="0"/>
              <a:t>Σε κάποιες περιπτώσεις ταυτίζονται με τους θύτες και προσχωρούν στις ομάδες τους</a:t>
            </a:r>
            <a:endParaRPr lang="el-GR" dirty="0"/>
          </a:p>
        </p:txBody>
      </p:sp>
    </p:spTree>
    <p:extLst>
      <p:ext uri="{BB962C8B-B14F-4D97-AF65-F5344CB8AC3E}">
        <p14:creationId xmlns:p14="http://schemas.microsoft.com/office/powerpoint/2010/main" val="58560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457200" y="704850"/>
            <a:ext cx="8229600" cy="795338"/>
          </a:xfrm>
        </p:spPr>
        <p:txBody>
          <a:bodyPr/>
          <a:lstStyle/>
          <a:p>
            <a:r>
              <a:rPr lang="el-GR" sz="4400" smtClean="0"/>
              <a:t>Αιτιολογικοί παράγοντες</a:t>
            </a:r>
          </a:p>
        </p:txBody>
      </p:sp>
      <p:sp>
        <p:nvSpPr>
          <p:cNvPr id="3" name="2 - Θέση περιεχομένου"/>
          <p:cNvSpPr>
            <a:spLocks noGrp="1"/>
          </p:cNvSpPr>
          <p:nvPr>
            <p:ph idx="1"/>
          </p:nvPr>
        </p:nvSpPr>
        <p:spPr>
          <a:xfrm>
            <a:off x="457200" y="1643063"/>
            <a:ext cx="8229600" cy="4681537"/>
          </a:xfrm>
        </p:spPr>
        <p:txBody>
          <a:bodyPr>
            <a:normAutofit fontScale="92500" lnSpcReduction="20000"/>
          </a:bodyPr>
          <a:lstStyle/>
          <a:p>
            <a:pPr marL="274320" indent="-274320" fontAlgn="auto">
              <a:spcAft>
                <a:spcPts val="0"/>
              </a:spcAft>
              <a:buClr>
                <a:schemeClr val="accent3"/>
              </a:buClr>
              <a:buFont typeface="Wingdings 2"/>
              <a:buNone/>
              <a:defRPr/>
            </a:pPr>
            <a:r>
              <a:rPr lang="el-GR" dirty="0" smtClean="0"/>
              <a:t>    Το φαινόμενο είναι σύνθετο και στην εκδήλωσή του συμβάλλει  η αλληλεπίδραση ατομικών και περιβαλλοντικών παραγόντων. Συνοπτικά αναφέρουμε</a:t>
            </a:r>
            <a:r>
              <a:rPr lang="en-US" dirty="0" smtClean="0"/>
              <a:t>:</a:t>
            </a:r>
          </a:p>
          <a:p>
            <a:pPr marL="274320" indent="-274320" fontAlgn="auto">
              <a:spcAft>
                <a:spcPts val="0"/>
              </a:spcAft>
              <a:buClr>
                <a:schemeClr val="accent3"/>
              </a:buClr>
              <a:buFont typeface="Courier New" pitchFamily="49" charset="0"/>
              <a:buChar char="o"/>
              <a:defRPr/>
            </a:pPr>
            <a:r>
              <a:rPr lang="el-GR" dirty="0" smtClean="0"/>
              <a:t>Ατομικά χαρακτηριστικά των παιδιών</a:t>
            </a:r>
          </a:p>
          <a:p>
            <a:pPr marL="274320" indent="-274320" fontAlgn="auto">
              <a:spcAft>
                <a:spcPts val="0"/>
              </a:spcAft>
              <a:buClr>
                <a:schemeClr val="accent3"/>
              </a:buClr>
              <a:buFont typeface="Courier New" pitchFamily="49" charset="0"/>
              <a:buChar char="o"/>
              <a:defRPr/>
            </a:pPr>
            <a:r>
              <a:rPr lang="el-GR" dirty="0" smtClean="0"/>
              <a:t>Χαρακτηριστικά του οικογενειακού τους περιβάλλοντος</a:t>
            </a:r>
          </a:p>
          <a:p>
            <a:pPr marL="274320" indent="-274320" fontAlgn="auto">
              <a:spcAft>
                <a:spcPts val="0"/>
              </a:spcAft>
              <a:buClr>
                <a:schemeClr val="accent3"/>
              </a:buClr>
              <a:buFont typeface="Courier New" pitchFamily="49" charset="0"/>
              <a:buChar char="o"/>
              <a:defRPr/>
            </a:pPr>
            <a:r>
              <a:rPr lang="el-GR" dirty="0" smtClean="0"/>
              <a:t>Το ψυχολογικό κλίμα του σχολείου</a:t>
            </a:r>
          </a:p>
          <a:p>
            <a:pPr marL="274320" indent="-274320" fontAlgn="auto">
              <a:spcAft>
                <a:spcPts val="0"/>
              </a:spcAft>
              <a:buClr>
                <a:schemeClr val="accent3"/>
              </a:buClr>
              <a:buFont typeface="Courier New" pitchFamily="49" charset="0"/>
              <a:buChar char="o"/>
              <a:defRPr/>
            </a:pPr>
            <a:r>
              <a:rPr lang="el-GR" dirty="0" smtClean="0"/>
              <a:t>Οι στάσεις των παιδιών, των γονέων και των εκπαιδευτικών απέναντι στη βία</a:t>
            </a:r>
          </a:p>
          <a:p>
            <a:pPr marL="274320" indent="-274320" fontAlgn="auto">
              <a:spcAft>
                <a:spcPts val="0"/>
              </a:spcAft>
              <a:buClr>
                <a:schemeClr val="accent3"/>
              </a:buClr>
              <a:buFont typeface="Courier New" pitchFamily="49" charset="0"/>
              <a:buChar char="o"/>
              <a:defRPr/>
            </a:pPr>
            <a:r>
              <a:rPr lang="el-GR" dirty="0" smtClean="0"/>
              <a:t>Ο τρόπος προβολής της βίας από τα μέσα μαζικής ενημέρωσης</a:t>
            </a:r>
          </a:p>
          <a:p>
            <a:pPr marL="274320" indent="-274320" fontAlgn="auto">
              <a:spcAft>
                <a:spcPts val="0"/>
              </a:spcAft>
              <a:buClr>
                <a:schemeClr val="accent3"/>
              </a:buClr>
              <a:buFont typeface="Courier New" pitchFamily="49" charset="0"/>
              <a:buChar char="o"/>
              <a:defRPr/>
            </a:pPr>
            <a:r>
              <a:rPr lang="el-GR" dirty="0" smtClean="0"/>
              <a:t>Γενικότερα κοινωνικά προβλήματα που ενισχύουν αντικοινωνικές συμπεριφορές</a:t>
            </a:r>
          </a:p>
          <a:p>
            <a:pPr marL="274320" indent="-274320" fontAlgn="auto">
              <a:spcAft>
                <a:spcPts val="0"/>
              </a:spcAft>
              <a:buClr>
                <a:schemeClr val="accent3"/>
              </a:buClr>
              <a:buFont typeface="Courier New" pitchFamily="49" charset="0"/>
              <a:buChar char="o"/>
              <a:defRPr/>
            </a:pPr>
            <a:endParaRPr lang="el-GR" dirty="0"/>
          </a:p>
        </p:txBody>
      </p:sp>
    </p:spTree>
    <p:extLst>
      <p:ext uri="{BB962C8B-B14F-4D97-AF65-F5344CB8AC3E}">
        <p14:creationId xmlns:p14="http://schemas.microsoft.com/office/powerpoint/2010/main" val="420001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normAutofit fontScale="90000"/>
          </a:bodyPr>
          <a:lstStyle/>
          <a:p>
            <a:r>
              <a:rPr lang="el-GR" sz="3200" smtClean="0"/>
              <a:t>Για ποιους λόγους ένα παιδί μπορεί να δεχθεί επιθέσεις εκφοβισμού και βίας στο σχολείο</a:t>
            </a:r>
            <a:r>
              <a:rPr lang="en-US" sz="3200" smtClean="0"/>
              <a:t>;</a:t>
            </a:r>
            <a:endParaRPr lang="el-GR" sz="3200" smtClean="0"/>
          </a:p>
        </p:txBody>
      </p:sp>
      <p:sp>
        <p:nvSpPr>
          <p:cNvPr id="15363" name="2 - Θέση περιεχομένου"/>
          <p:cNvSpPr>
            <a:spLocks noGrp="1"/>
          </p:cNvSpPr>
          <p:nvPr>
            <p:ph idx="1"/>
          </p:nvPr>
        </p:nvSpPr>
        <p:spPr/>
        <p:txBody>
          <a:bodyPr/>
          <a:lstStyle/>
          <a:p>
            <a:r>
              <a:rPr lang="el-GR" smtClean="0"/>
              <a:t>Πολλές φορές στόχος γίνεται το «διαφορετικό», το οποίο μπορεί να αφορά σε οποιοδήποτε ανθρώπινο γνώρισμα είτε εξωτερικό είτε εσωτερικό π.χ. το χρώμα του δέρματος, η εθνικότητα, το βάρος, η εμφάνιση, η αναπηρία, η σχολική επίδοση, η κοινωνική συστολή.</a:t>
            </a:r>
          </a:p>
          <a:p>
            <a:endParaRPr lang="el-GR" b="1" smtClean="0"/>
          </a:p>
        </p:txBody>
      </p:sp>
    </p:spTree>
    <p:extLst>
      <p:ext uri="{BB962C8B-B14F-4D97-AF65-F5344CB8AC3E}">
        <p14:creationId xmlns:p14="http://schemas.microsoft.com/office/powerpoint/2010/main" val="404882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endParaRPr lang="el-GR" smtClean="0"/>
          </a:p>
        </p:txBody>
      </p:sp>
      <p:sp>
        <p:nvSpPr>
          <p:cNvPr id="16387" name="2 - Θέση περιεχομένου"/>
          <p:cNvSpPr>
            <a:spLocks noGrp="1"/>
          </p:cNvSpPr>
          <p:nvPr>
            <p:ph idx="1"/>
          </p:nvPr>
        </p:nvSpPr>
        <p:spPr/>
        <p:txBody>
          <a:bodyPr/>
          <a:lstStyle/>
          <a:p>
            <a:r>
              <a:rPr lang="el-GR" smtClean="0"/>
              <a:t>Με την έννοια αυτή, ο καθένας μπορεί να γίνει στόχος εκφοβιστικών και βίαιων συμπεριφορών σε κάποια φάση της ζωής του.</a:t>
            </a:r>
          </a:p>
          <a:p>
            <a:pPr>
              <a:buFont typeface="Wingdings 2" pitchFamily="18" charset="2"/>
              <a:buNone/>
            </a:pPr>
            <a:endParaRPr lang="el-GR" smtClean="0"/>
          </a:p>
          <a:p>
            <a:r>
              <a:rPr lang="el-GR" smtClean="0"/>
              <a:t>Το πρόβλημα της βίας  </a:t>
            </a:r>
            <a:r>
              <a:rPr lang="el-GR" b="1" smtClean="0"/>
              <a:t>μας αφορά όλους.</a:t>
            </a:r>
          </a:p>
          <a:p>
            <a:endParaRPr lang="el-GR" smtClean="0"/>
          </a:p>
        </p:txBody>
      </p:sp>
    </p:spTree>
    <p:extLst>
      <p:ext uri="{BB962C8B-B14F-4D97-AF65-F5344CB8AC3E}">
        <p14:creationId xmlns:p14="http://schemas.microsoft.com/office/powerpoint/2010/main" val="4143577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normAutofit fontScale="90000"/>
          </a:bodyPr>
          <a:lstStyle/>
          <a:p>
            <a:r>
              <a:rPr lang="el-GR" sz="3200" smtClean="0"/>
              <a:t>Για ποιους λόγους ένας μαθητής αναπτύσσει εκφοβιστικές και βίαιες συμπεριφορές</a:t>
            </a:r>
            <a:r>
              <a:rPr lang="en-US" sz="3200" smtClean="0"/>
              <a:t>; </a:t>
            </a:r>
            <a:endParaRPr lang="el-GR" sz="3200" smtClean="0"/>
          </a:p>
        </p:txBody>
      </p:sp>
      <p:sp>
        <p:nvSpPr>
          <p:cNvPr id="17411" name="2 - Θέση περιεχομένου"/>
          <p:cNvSpPr>
            <a:spLocks noGrp="1"/>
          </p:cNvSpPr>
          <p:nvPr>
            <p:ph idx="1"/>
          </p:nvPr>
        </p:nvSpPr>
        <p:spPr/>
        <p:txBody>
          <a:bodyPr/>
          <a:lstStyle/>
          <a:p>
            <a:r>
              <a:rPr lang="el-GR" smtClean="0"/>
              <a:t>Η εκδήλωση εκφοβιστικών συμπεριφορών είναι σε μεγάλο βαθμό το αποτέλεσμα πολυποίκιλων εμπειριών και ερεθισμάτων στα οποία έχει εκτεθεί το παιδί κατά τη διάρκεια της αναπτυξιακής του πορείας.</a:t>
            </a:r>
          </a:p>
          <a:p>
            <a:r>
              <a:rPr lang="el-GR" smtClean="0"/>
              <a:t>Τα παιδιά που εκφοβίζουν ενδεχομένως σε άλλο χώρο ή χρόνο να ήταν ή και να είναι ακόμα και τώρα αποδέκτες εκφοβιστικών και βίαιων συμπεριφορών. </a:t>
            </a:r>
          </a:p>
          <a:p>
            <a:endParaRPr lang="el-GR" smtClean="0"/>
          </a:p>
        </p:txBody>
      </p:sp>
    </p:spTree>
    <p:extLst>
      <p:ext uri="{BB962C8B-B14F-4D97-AF65-F5344CB8AC3E}">
        <p14:creationId xmlns:p14="http://schemas.microsoft.com/office/powerpoint/2010/main" val="2519266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endParaRPr lang="el-GR" smtClean="0"/>
          </a:p>
        </p:txBody>
      </p:sp>
      <p:sp>
        <p:nvSpPr>
          <p:cNvPr id="18435" name="2 - Θέση περιεχομένου"/>
          <p:cNvSpPr>
            <a:spLocks noGrp="1"/>
          </p:cNvSpPr>
          <p:nvPr>
            <p:ph idx="1"/>
          </p:nvPr>
        </p:nvSpPr>
        <p:spPr/>
        <p:txBody>
          <a:bodyPr/>
          <a:lstStyle/>
          <a:p>
            <a:r>
              <a:rPr lang="el-GR" smtClean="0"/>
              <a:t>Μέσα από την εκδήλωση εκφοβιστικών συμπεριφορών μπορεί να στοχεύουν στο να τραβήξουν την προσοχή,              να τύχουν αποδοχής και να γίνουν περισσότερο δημοφιλείς.</a:t>
            </a:r>
          </a:p>
          <a:p>
            <a:r>
              <a:rPr lang="el-GR" smtClean="0"/>
              <a:t>Οι μαθητές που εκφοβίζουν, σε αρκετές περιπτώσεις, είναι δυστυχισμένοι και προσπαθούν να μεταφέρουν το έλλειμμα χαράς που νιώθουν στους άλλους.</a:t>
            </a:r>
          </a:p>
          <a:p>
            <a:endParaRPr lang="el-GR" smtClean="0"/>
          </a:p>
        </p:txBody>
      </p:sp>
    </p:spTree>
    <p:extLst>
      <p:ext uri="{BB962C8B-B14F-4D97-AF65-F5344CB8AC3E}">
        <p14:creationId xmlns:p14="http://schemas.microsoft.com/office/powerpoint/2010/main" val="3152077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00614C2B-6C97-4FBF-9F0B-D69B9B91B67E}" type="slidenum">
              <a:rPr lang="el-GR"/>
              <a:pPr>
                <a:defRPr/>
              </a:pPr>
              <a:t>8</a:t>
            </a:fld>
            <a:endParaRPr lang="el-GR"/>
          </a:p>
        </p:txBody>
      </p:sp>
      <p:sp>
        <p:nvSpPr>
          <p:cNvPr id="2" name="1 - Τίτλος"/>
          <p:cNvSpPr>
            <a:spLocks noGrp="1"/>
          </p:cNvSpPr>
          <p:nvPr>
            <p:ph type="title" idx="4294967295"/>
          </p:nvPr>
        </p:nvSpPr>
        <p:spPr>
          <a:xfrm>
            <a:off x="0" y="277813"/>
            <a:ext cx="8229600" cy="1143000"/>
          </a:xfrm>
        </p:spPr>
        <p:txBody>
          <a:bodyPr/>
          <a:lstStyle/>
          <a:p>
            <a:pPr fontAlgn="auto">
              <a:spcAft>
                <a:spcPts val="0"/>
              </a:spcAft>
              <a:defRPr/>
            </a:pPr>
            <a:r>
              <a:rPr lang="el-GR" dirty="0" smtClean="0"/>
              <a:t>Εθισμός </a:t>
            </a:r>
            <a:endParaRPr lang="el-GR" dirty="0"/>
          </a:p>
        </p:txBody>
      </p:sp>
      <p:sp>
        <p:nvSpPr>
          <p:cNvPr id="3" name="2 - Θέση περιεχομένου"/>
          <p:cNvSpPr>
            <a:spLocks noGrp="1"/>
          </p:cNvSpPr>
          <p:nvPr>
            <p:ph idx="4294967295"/>
          </p:nvPr>
        </p:nvSpPr>
        <p:spPr>
          <a:xfrm>
            <a:off x="0" y="1600200"/>
            <a:ext cx="8229600" cy="4530725"/>
          </a:xfrm>
        </p:spPr>
        <p:txBody>
          <a:bodyPr/>
          <a:lstStyle/>
          <a:p>
            <a:r>
              <a:rPr lang="el-GR" smtClean="0"/>
              <a:t>Ο εθισμός είναι μια πολύπλοκη αρρώστια με παθολογικά και ψυχολογικά συμπτώματα</a:t>
            </a:r>
            <a:r>
              <a:rPr lang="en-US" smtClean="0"/>
              <a:t>.</a:t>
            </a:r>
          </a:p>
          <a:p>
            <a:r>
              <a:rPr lang="el-GR" smtClean="0"/>
              <a:t>Υπολογίζεται ότι στην Ελλάδα 2 εκατομμύρια άνθρωποι υποφέρουν από ένα εθισμό, κι όμως παραμένει ακόμα, ένα θέμα ταμπού.</a:t>
            </a:r>
          </a:p>
          <a:p>
            <a:endParaRPr lang="el-GR" smtClean="0"/>
          </a:p>
        </p:txBody>
      </p:sp>
    </p:spTree>
    <p:extLst>
      <p:ext uri="{BB962C8B-B14F-4D97-AF65-F5344CB8AC3E}">
        <p14:creationId xmlns:p14="http://schemas.microsoft.com/office/powerpoint/2010/main" val="1646797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to="" calcmode="lin" valueType="num">
                                      <p:cBhvr>
                                        <p:cTn id="13" dur="1" fill="hold"/>
                                        <p:tgtEl>
                                          <p:spTgt spid="3">
                                            <p:txEl>
                                              <p:pRg st="0" end="0"/>
                                            </p:txEl>
                                          </p:spTgt>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to="" calcmode="lin" valueType="num">
                                      <p:cBhvr>
                                        <p:cTn id="18"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endParaRPr lang="el-GR" smtClean="0"/>
          </a:p>
        </p:txBody>
      </p:sp>
      <p:sp>
        <p:nvSpPr>
          <p:cNvPr id="19459" name="2 - Θέση περιεχομένου"/>
          <p:cNvSpPr>
            <a:spLocks noGrp="1"/>
          </p:cNvSpPr>
          <p:nvPr>
            <p:ph idx="1"/>
          </p:nvPr>
        </p:nvSpPr>
        <p:spPr/>
        <p:txBody>
          <a:bodyPr/>
          <a:lstStyle/>
          <a:p>
            <a:r>
              <a:rPr lang="el-GR" smtClean="0"/>
              <a:t>Με την εκδήλωση εκφοβιστικών συμπεριφορών συνδέονται και τα συναισθήματα ζήλιας που μπορεί να νιώθει το παιδί που εκφοβίζει για τον αποδέκτη της εκφοβιστικής συμπεριφοράς. </a:t>
            </a:r>
          </a:p>
          <a:p>
            <a:r>
              <a:rPr lang="el-GR" smtClean="0"/>
              <a:t>Οι μαθητές που εκφοβίζουν στοχεύουν στη «διαφορετικότητα» του άλλου για να τον κάνουν να νιώσει άσχημα για τον εαυτό του και να τον απαξιώσουν.</a:t>
            </a:r>
          </a:p>
          <a:p>
            <a:endParaRPr lang="el-GR" smtClean="0"/>
          </a:p>
        </p:txBody>
      </p:sp>
    </p:spTree>
    <p:extLst>
      <p:ext uri="{BB962C8B-B14F-4D97-AF65-F5344CB8AC3E}">
        <p14:creationId xmlns:p14="http://schemas.microsoft.com/office/powerpoint/2010/main" val="389184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endParaRPr lang="el-GR" smtClean="0"/>
          </a:p>
        </p:txBody>
      </p:sp>
      <p:sp>
        <p:nvSpPr>
          <p:cNvPr id="20483" name="2 - Θέση περιεχομένου"/>
          <p:cNvSpPr>
            <a:spLocks noGrp="1"/>
          </p:cNvSpPr>
          <p:nvPr>
            <p:ph idx="1"/>
          </p:nvPr>
        </p:nvSpPr>
        <p:spPr/>
        <p:txBody>
          <a:bodyPr/>
          <a:lstStyle/>
          <a:p>
            <a:r>
              <a:rPr lang="el-GR" smtClean="0"/>
              <a:t>Όμως, η εκδήλωση εκφοβιστικών συμπεριφορών δεν έχει ως αίτιο τη «διαφορετικότητα» του παιδιού που εκφοβίζεται, αλλά αντίθετα έχει ως σημείο εκκίνησης τα παιδιά που εκφοβίζουν και τα οποία μπορεί να έχουν  κακοποιηθεί, να έχουν συναισθήματα ζήλιας, ανασφάλειας και δυστυχίας και να μεγαλώνουν σε απορριπτικό και βίαιο περιβάλλον από το οποίο απουσιάζει η ενσυναίσθηση και η αποδοχή.</a:t>
            </a:r>
          </a:p>
          <a:p>
            <a:endParaRPr lang="el-GR" smtClean="0"/>
          </a:p>
        </p:txBody>
      </p:sp>
    </p:spTree>
    <p:extLst>
      <p:ext uri="{BB962C8B-B14F-4D97-AF65-F5344CB8AC3E}">
        <p14:creationId xmlns:p14="http://schemas.microsoft.com/office/powerpoint/2010/main" val="1582330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457200" y="285750"/>
            <a:ext cx="8229600" cy="1000125"/>
          </a:xfrm>
        </p:spPr>
        <p:txBody>
          <a:bodyPr/>
          <a:lstStyle/>
          <a:p>
            <a:r>
              <a:rPr lang="el-GR" sz="4000" smtClean="0"/>
              <a:t>Ψυχοκοινωνικές επιπτώσεις</a:t>
            </a:r>
          </a:p>
        </p:txBody>
      </p:sp>
      <p:sp>
        <p:nvSpPr>
          <p:cNvPr id="21507" name="2 - Θέση περιεχομένου"/>
          <p:cNvSpPr>
            <a:spLocks noGrp="1"/>
          </p:cNvSpPr>
          <p:nvPr>
            <p:ph idx="1"/>
          </p:nvPr>
        </p:nvSpPr>
        <p:spPr>
          <a:xfrm>
            <a:off x="457200" y="1500188"/>
            <a:ext cx="8229600" cy="5143500"/>
          </a:xfrm>
        </p:spPr>
        <p:txBody>
          <a:bodyPr/>
          <a:lstStyle/>
          <a:p>
            <a:r>
              <a:rPr lang="el-GR" sz="2400" smtClean="0"/>
              <a:t>Οι ψυχοκοινωνικές επιπτώσεις του εκφοβισμού στα παιδιά είναι σοβαρές και καθοριστικές για την ψυχοκοινωνική τους ανάπτυξη και εξέλιξη.</a:t>
            </a:r>
          </a:p>
          <a:p>
            <a:r>
              <a:rPr lang="el-GR" sz="2400" smtClean="0"/>
              <a:t>Τα παιδιά θύματα εκφοβισμού μπορεί να νιώσουν έντονο άγχος και ανασφάλεια, να απουσιάζουν συχνά από το σχολείο, να παρουσιάσουν φοβίες, σχολική άρνηση, ψυχοσωματικά προβλήματα κ.ά.</a:t>
            </a:r>
          </a:p>
          <a:p>
            <a:r>
              <a:rPr lang="el-GR" sz="2400" smtClean="0"/>
              <a:t>Τα παιδιά θύτες αντιμετωπίζουν τον κίνδυνο να απομακρυνθούν από το σχολείο, να διακόψουν τη φοίτηση, να εμφανίσουν τάσεις φυγής και να εξελιχθούν σε ενήλικες με αντικοινωνική και παραβατική συμπεριφορά.</a:t>
            </a:r>
          </a:p>
        </p:txBody>
      </p:sp>
    </p:spTree>
    <p:extLst>
      <p:ext uri="{BB962C8B-B14F-4D97-AF65-F5344CB8AC3E}">
        <p14:creationId xmlns:p14="http://schemas.microsoft.com/office/powerpoint/2010/main" val="242025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457200" y="704850"/>
            <a:ext cx="8229600" cy="938213"/>
          </a:xfrm>
        </p:spPr>
        <p:txBody>
          <a:bodyPr>
            <a:normAutofit fontScale="90000"/>
          </a:bodyPr>
          <a:lstStyle/>
          <a:p>
            <a:r>
              <a:rPr lang="el-GR" sz="4000" smtClean="0"/>
              <a:t>Πρόληψη-Αντιμετώπιση εκφοβισμού</a:t>
            </a:r>
          </a:p>
        </p:txBody>
      </p:sp>
      <p:sp>
        <p:nvSpPr>
          <p:cNvPr id="22531" name="2 - Θέση περιεχομένου"/>
          <p:cNvSpPr>
            <a:spLocks noGrp="1"/>
          </p:cNvSpPr>
          <p:nvPr>
            <p:ph idx="1"/>
          </p:nvPr>
        </p:nvSpPr>
        <p:spPr>
          <a:xfrm>
            <a:off x="457200" y="1785938"/>
            <a:ext cx="8229600" cy="4929187"/>
          </a:xfrm>
        </p:spPr>
        <p:txBody>
          <a:bodyPr>
            <a:normAutofit lnSpcReduction="10000"/>
          </a:bodyPr>
          <a:lstStyle/>
          <a:p>
            <a:r>
              <a:rPr lang="el-GR" smtClean="0"/>
              <a:t>Σε κάθε περίπτωση το σχολείο πρέπει να αποφασίσει ότι θα ασχοληθεί με το θέμα.</a:t>
            </a:r>
          </a:p>
          <a:p>
            <a:r>
              <a:rPr lang="el-GR" smtClean="0"/>
              <a:t>Κατ’ αρχήν χρειάζεται να διαμορφωθεί καλό σχολικό κλίμα και επικοινωνία μεταξύ εκπαιδευτικών και μαθητών. </a:t>
            </a:r>
          </a:p>
          <a:p>
            <a:r>
              <a:rPr lang="el-GR" smtClean="0"/>
              <a:t>Καταλυτικός είναι ο ρόλος του διευθυντή, ο οποίος εμπνέει με το παράδειγμά του και εγγυάται τη σωστή λειτουργία του σχολείου. </a:t>
            </a:r>
          </a:p>
          <a:p>
            <a:r>
              <a:rPr lang="el-GR" smtClean="0"/>
              <a:t>Ο διευθυντής θα πρέπει να βρίσκεται κοντά στους εκπαιδευτικούς και τους μαθητές και να ακούει συχνά τις απόψεις τους.</a:t>
            </a:r>
          </a:p>
        </p:txBody>
      </p:sp>
    </p:spTree>
    <p:extLst>
      <p:ext uri="{BB962C8B-B14F-4D97-AF65-F5344CB8AC3E}">
        <p14:creationId xmlns:p14="http://schemas.microsoft.com/office/powerpoint/2010/main" val="145154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endParaRPr lang="el-GR" smtClean="0"/>
          </a:p>
        </p:txBody>
      </p:sp>
      <p:sp>
        <p:nvSpPr>
          <p:cNvPr id="23555" name="2 - Θέση περιεχομένου"/>
          <p:cNvSpPr>
            <a:spLocks noGrp="1"/>
          </p:cNvSpPr>
          <p:nvPr>
            <p:ph idx="1"/>
          </p:nvPr>
        </p:nvSpPr>
        <p:spPr/>
        <p:txBody>
          <a:bodyPr/>
          <a:lstStyle/>
          <a:p>
            <a:r>
              <a:rPr lang="el-GR" smtClean="0"/>
              <a:t>Από την αρχή της σχολικής χρονιάς είναι ανάγκη να τεθούν ξεκάθαροι κανόνες και όρια και να υπάρχει ενιαία αντιμετώπιση από το Σύλλογο Διδασκόντων.</a:t>
            </a:r>
          </a:p>
          <a:p>
            <a:r>
              <a:rPr lang="el-GR" smtClean="0"/>
              <a:t>Οι κανόνες αυτοί θα προβλέπουν μεταξύ άλλων και βασικούς τρόπους διαχείρισης βίαιων συμπεριφορών.</a:t>
            </a:r>
          </a:p>
          <a:p>
            <a:endParaRPr lang="el-GR" smtClean="0"/>
          </a:p>
        </p:txBody>
      </p:sp>
    </p:spTree>
    <p:extLst>
      <p:ext uri="{BB962C8B-B14F-4D97-AF65-F5344CB8AC3E}">
        <p14:creationId xmlns:p14="http://schemas.microsoft.com/office/powerpoint/2010/main" val="2883381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endParaRPr lang="el-GR" smtClean="0"/>
          </a:p>
        </p:txBody>
      </p:sp>
      <p:sp>
        <p:nvSpPr>
          <p:cNvPr id="24579" name="2 - Θέση περιεχομένου"/>
          <p:cNvSpPr>
            <a:spLocks noGrp="1"/>
          </p:cNvSpPr>
          <p:nvPr>
            <p:ph idx="1"/>
          </p:nvPr>
        </p:nvSpPr>
        <p:spPr/>
        <p:txBody>
          <a:bodyPr/>
          <a:lstStyle/>
          <a:p>
            <a:r>
              <a:rPr lang="el-GR" dirty="0" smtClean="0"/>
              <a:t>Κρίνεται σκόπιμο σε κάθε σχολική μονάδα να υπάρχουν εκπαιδευτικοί , οι οποίοι έχοντας λάβει την κατάλληλη εκπαίδευση, θα λειτουργούν ως διαμεσολαβητές μεταξύ των μαθητών  που έχουν εμπλακεί σε φαινόμενα βίας.</a:t>
            </a:r>
          </a:p>
          <a:p>
            <a:r>
              <a:rPr lang="el-GR" dirty="0" smtClean="0"/>
              <a:t>Πρέπει να δημιουργηθεί μεταξύ γονέων και εκπαιδευτικών ένας δίαυλος επικοινωνίας τέτοιος </a:t>
            </a:r>
          </a:p>
          <a:p>
            <a:pPr>
              <a:buFont typeface="Wingdings 2" pitchFamily="18" charset="2"/>
              <a:buNone/>
            </a:pPr>
            <a:r>
              <a:rPr lang="el-GR" dirty="0" smtClean="0"/>
              <a:t>   ώστε να μπορούν να συζητούν  τα θέματα αυτά και να καταθέτουν τους προβληματισμούς τους.</a:t>
            </a:r>
          </a:p>
          <a:p>
            <a:endParaRPr lang="el-GR" dirty="0" smtClean="0"/>
          </a:p>
        </p:txBody>
      </p:sp>
    </p:spTree>
    <p:extLst>
      <p:ext uri="{BB962C8B-B14F-4D97-AF65-F5344CB8AC3E}">
        <p14:creationId xmlns:p14="http://schemas.microsoft.com/office/powerpoint/2010/main" val="179705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endParaRPr lang="el-GR" smtClean="0"/>
          </a:p>
        </p:txBody>
      </p:sp>
      <p:sp>
        <p:nvSpPr>
          <p:cNvPr id="25603" name="2 - Θέση περιεχομένου"/>
          <p:cNvSpPr>
            <a:spLocks noGrp="1"/>
          </p:cNvSpPr>
          <p:nvPr>
            <p:ph idx="1"/>
          </p:nvPr>
        </p:nvSpPr>
        <p:spPr/>
        <p:txBody>
          <a:bodyPr/>
          <a:lstStyle/>
          <a:p>
            <a:r>
              <a:rPr lang="el-GR" smtClean="0"/>
              <a:t>Είναι απολύτως αναγκαίο να εφαρμοστούν Προγράμματα Πρόληψης μέσω της ευαισθητοποίησης των εκπαιδευτικών, των παιδιών και των γονέων</a:t>
            </a:r>
          </a:p>
          <a:p>
            <a:r>
              <a:rPr lang="el-GR" smtClean="0"/>
              <a:t>Να υπάρχει ευαισθητοποίηση και ανάληψη δράσεων για την πρόληψη και αντιμετώπιση του φαινομένου σε επίπεδο κοινωνίας</a:t>
            </a:r>
          </a:p>
          <a:p>
            <a:r>
              <a:rPr lang="el-GR" smtClean="0"/>
              <a:t>Να γίνει θεραπευτική παρέμβαση, εάν χρειαστεί</a:t>
            </a:r>
          </a:p>
          <a:p>
            <a:r>
              <a:rPr lang="el-GR" smtClean="0"/>
              <a:t>Να γίνει συμβουλευτική γονέων</a:t>
            </a:r>
          </a:p>
        </p:txBody>
      </p:sp>
    </p:spTree>
    <p:extLst>
      <p:ext uri="{BB962C8B-B14F-4D97-AF65-F5344CB8AC3E}">
        <p14:creationId xmlns:p14="http://schemas.microsoft.com/office/powerpoint/2010/main" val="165398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a:xfrm>
            <a:off x="457200" y="704850"/>
            <a:ext cx="8229600" cy="1009650"/>
          </a:xfrm>
        </p:spPr>
        <p:txBody>
          <a:bodyPr>
            <a:normAutofit fontScale="90000"/>
          </a:bodyPr>
          <a:lstStyle/>
          <a:p>
            <a:r>
              <a:rPr lang="el-GR" sz="3600" smtClean="0"/>
              <a:t>Αποτελεσματικότερα Προγράμματα Πρόληψης</a:t>
            </a:r>
          </a:p>
        </p:txBody>
      </p:sp>
      <p:sp>
        <p:nvSpPr>
          <p:cNvPr id="3" name="2 - Θέση περιεχομένου"/>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l-GR" dirty="0" smtClean="0"/>
              <a:t>Το μοντέλο του Νορβηγού Καθηγητή </a:t>
            </a:r>
            <a:r>
              <a:rPr lang="en-US" dirty="0" smtClean="0"/>
              <a:t>Dan </a:t>
            </a:r>
            <a:r>
              <a:rPr lang="en-US" dirty="0" err="1" smtClean="0"/>
              <a:t>Olweus</a:t>
            </a:r>
            <a:endParaRPr lang="el-GR" dirty="0" smtClean="0"/>
          </a:p>
          <a:p>
            <a:pPr marL="274320" indent="-274320" fontAlgn="auto">
              <a:spcAft>
                <a:spcPts val="0"/>
              </a:spcAft>
              <a:buClr>
                <a:schemeClr val="accent3"/>
              </a:buClr>
              <a:buFont typeface="Courier New" pitchFamily="49" charset="0"/>
              <a:buChar char="o"/>
              <a:defRPr/>
            </a:pPr>
            <a:r>
              <a:rPr lang="el-GR" dirty="0" smtClean="0"/>
              <a:t>Ολιστική προσέγγιση (σε επίπεδο σχολείου)</a:t>
            </a:r>
          </a:p>
          <a:p>
            <a:pPr marL="274320" indent="-274320" fontAlgn="auto">
              <a:spcAft>
                <a:spcPts val="0"/>
              </a:spcAft>
              <a:buClr>
                <a:schemeClr val="accent3"/>
              </a:buClr>
              <a:buFont typeface="Courier New" pitchFamily="49" charset="0"/>
              <a:buChar char="o"/>
              <a:defRPr/>
            </a:pPr>
            <a:r>
              <a:rPr lang="el-GR" dirty="0" smtClean="0"/>
              <a:t>Δράσεις ανά επίπεδο παρέμβασης</a:t>
            </a:r>
          </a:p>
          <a:p>
            <a:pPr marL="571500" indent="-571500" fontAlgn="auto">
              <a:spcAft>
                <a:spcPts val="0"/>
              </a:spcAft>
              <a:buClr>
                <a:schemeClr val="accent3"/>
              </a:buClr>
              <a:buFont typeface="+mj-lt"/>
              <a:buAutoNum type="romanLcPeriod"/>
              <a:defRPr/>
            </a:pPr>
            <a:r>
              <a:rPr lang="el-GR" dirty="0" smtClean="0"/>
              <a:t>Σχολείο</a:t>
            </a:r>
          </a:p>
          <a:p>
            <a:pPr marL="571500" indent="-571500" fontAlgn="auto">
              <a:spcAft>
                <a:spcPts val="0"/>
              </a:spcAft>
              <a:buClr>
                <a:schemeClr val="accent3"/>
              </a:buClr>
              <a:buFont typeface="+mj-lt"/>
              <a:buAutoNum type="romanLcPeriod"/>
              <a:defRPr/>
            </a:pPr>
            <a:r>
              <a:rPr lang="el-GR" dirty="0" smtClean="0"/>
              <a:t>Τάξη</a:t>
            </a:r>
          </a:p>
          <a:p>
            <a:pPr marL="571500" indent="-571500" fontAlgn="auto">
              <a:spcAft>
                <a:spcPts val="0"/>
              </a:spcAft>
              <a:buClr>
                <a:schemeClr val="accent3"/>
              </a:buClr>
              <a:buFont typeface="+mj-lt"/>
              <a:buAutoNum type="romanLcPeriod"/>
              <a:defRPr/>
            </a:pPr>
            <a:r>
              <a:rPr lang="el-GR" dirty="0" smtClean="0"/>
              <a:t>Εκπαιδευτικοί</a:t>
            </a:r>
          </a:p>
          <a:p>
            <a:pPr marL="571500" indent="-571500" fontAlgn="auto">
              <a:spcAft>
                <a:spcPts val="0"/>
              </a:spcAft>
              <a:buClr>
                <a:schemeClr val="accent3"/>
              </a:buClr>
              <a:buFont typeface="+mj-lt"/>
              <a:buAutoNum type="romanLcPeriod"/>
              <a:defRPr/>
            </a:pPr>
            <a:r>
              <a:rPr lang="el-GR" dirty="0" smtClean="0"/>
              <a:t>Μαθητές</a:t>
            </a:r>
          </a:p>
          <a:p>
            <a:pPr marL="571500" indent="-571500" fontAlgn="auto">
              <a:spcAft>
                <a:spcPts val="0"/>
              </a:spcAft>
              <a:buClr>
                <a:schemeClr val="accent3"/>
              </a:buClr>
              <a:buFont typeface="+mj-lt"/>
              <a:buAutoNum type="romanLcPeriod"/>
              <a:defRPr/>
            </a:pPr>
            <a:r>
              <a:rPr lang="el-GR" dirty="0" smtClean="0"/>
              <a:t>Γονείς </a:t>
            </a:r>
          </a:p>
          <a:p>
            <a:pPr marL="571500" indent="-571500" fontAlgn="auto">
              <a:spcAft>
                <a:spcPts val="0"/>
              </a:spcAft>
              <a:buClr>
                <a:schemeClr val="accent3"/>
              </a:buClr>
              <a:buFont typeface="+mj-lt"/>
              <a:buAutoNum type="romanLcPeriod"/>
              <a:defRPr/>
            </a:pPr>
            <a:r>
              <a:rPr lang="el-GR" dirty="0" smtClean="0"/>
              <a:t>Κοινότητα</a:t>
            </a:r>
          </a:p>
          <a:p>
            <a:pPr marL="571500" indent="-571500" fontAlgn="auto">
              <a:spcAft>
                <a:spcPts val="0"/>
              </a:spcAft>
              <a:buClr>
                <a:schemeClr val="accent3"/>
              </a:buClr>
              <a:buFont typeface="Wingdings 2"/>
              <a:buNone/>
              <a:defRPr/>
            </a:pPr>
            <a:endParaRPr lang="el-GR" dirty="0" smtClean="0"/>
          </a:p>
        </p:txBody>
      </p:sp>
    </p:spTree>
    <p:extLst>
      <p:ext uri="{BB962C8B-B14F-4D97-AF65-F5344CB8AC3E}">
        <p14:creationId xmlns:p14="http://schemas.microsoft.com/office/powerpoint/2010/main" val="1614864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endParaRPr lang="el-GR" smtClean="0"/>
          </a:p>
        </p:txBody>
      </p:sp>
      <p:sp>
        <p:nvSpPr>
          <p:cNvPr id="27651" name="2 - Θέση περιεχομένου"/>
          <p:cNvSpPr>
            <a:spLocks noGrp="1"/>
          </p:cNvSpPr>
          <p:nvPr>
            <p:ph idx="1"/>
          </p:nvPr>
        </p:nvSpPr>
        <p:spPr/>
        <p:txBody>
          <a:bodyPr/>
          <a:lstStyle/>
          <a:p>
            <a:pPr>
              <a:buFont typeface="Arial" pitchFamily="34" charset="0"/>
              <a:buChar char="•"/>
            </a:pPr>
            <a:r>
              <a:rPr lang="el-GR" smtClean="0"/>
              <a:t>Το Φινλανδικό Πρόγραμμα </a:t>
            </a:r>
            <a:r>
              <a:rPr lang="en-US" smtClean="0"/>
              <a:t>“KIVA KOULOU”</a:t>
            </a:r>
          </a:p>
          <a:p>
            <a:pPr>
              <a:buFont typeface="Courier New" pitchFamily="49" charset="0"/>
              <a:buChar char="o"/>
            </a:pPr>
            <a:r>
              <a:rPr lang="el-GR" smtClean="0"/>
              <a:t>Ολιστική προσέγγιση σε επίπεδο σχολείου</a:t>
            </a:r>
          </a:p>
          <a:p>
            <a:pPr>
              <a:buFont typeface="Courier New" pitchFamily="49" charset="0"/>
              <a:buChar char="o"/>
            </a:pPr>
            <a:r>
              <a:rPr lang="el-GR" smtClean="0"/>
              <a:t>Απευθύνεται σε μαθητές Γ΄ Τάξης Δημοτικού και </a:t>
            </a:r>
          </a:p>
          <a:p>
            <a:pPr>
              <a:buFont typeface="Wingdings 2" pitchFamily="18" charset="2"/>
              <a:buNone/>
            </a:pPr>
            <a:r>
              <a:rPr lang="el-GR" smtClean="0"/>
              <a:t>    Α΄ Τάξης Γυμνασίου</a:t>
            </a:r>
          </a:p>
          <a:p>
            <a:pPr>
              <a:buFont typeface="Courier New" pitchFamily="49" charset="0"/>
              <a:buChar char="o"/>
            </a:pPr>
            <a:r>
              <a:rPr lang="el-GR" smtClean="0"/>
              <a:t>Παρέμβαση στην τάξη από τον εκπαιδευτικό</a:t>
            </a:r>
          </a:p>
          <a:p>
            <a:pPr>
              <a:buFont typeface="Courier New" pitchFamily="49" charset="0"/>
              <a:buChar char="o"/>
            </a:pPr>
            <a:r>
              <a:rPr lang="el-GR" smtClean="0"/>
              <a:t>Συμμετέχουν στις δράσεις</a:t>
            </a:r>
            <a:r>
              <a:rPr lang="en-US" smtClean="0"/>
              <a:t>: </a:t>
            </a:r>
            <a:r>
              <a:rPr lang="el-GR" smtClean="0"/>
              <a:t>εκπαιδευτικοί, μαθητές, γονείς</a:t>
            </a:r>
            <a:endParaRPr lang="en-US" smtClean="0"/>
          </a:p>
          <a:p>
            <a:pPr>
              <a:buFont typeface="Courier New" pitchFamily="49" charset="0"/>
              <a:buChar char="o"/>
            </a:pPr>
            <a:endParaRPr lang="en-US" smtClean="0"/>
          </a:p>
          <a:p>
            <a:pPr>
              <a:buFont typeface="Wingdings 2" pitchFamily="18" charset="2"/>
              <a:buNone/>
            </a:pPr>
            <a:endParaRPr lang="el-GR" smtClean="0"/>
          </a:p>
        </p:txBody>
      </p:sp>
    </p:spTree>
    <p:extLst>
      <p:ext uri="{BB962C8B-B14F-4D97-AF65-F5344CB8AC3E}">
        <p14:creationId xmlns:p14="http://schemas.microsoft.com/office/powerpoint/2010/main" val="368065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endParaRPr lang="el-GR" smtClean="0"/>
          </a:p>
        </p:txBody>
      </p:sp>
      <p:sp>
        <p:nvSpPr>
          <p:cNvPr id="28675" name="2 - Θέση περιεχομένου"/>
          <p:cNvSpPr>
            <a:spLocks noGrp="1"/>
          </p:cNvSpPr>
          <p:nvPr>
            <p:ph idx="1"/>
          </p:nvPr>
        </p:nvSpPr>
        <p:spPr/>
        <p:txBody>
          <a:bodyPr/>
          <a:lstStyle/>
          <a:p>
            <a:r>
              <a:rPr lang="el-GR" smtClean="0"/>
              <a:t>Το Πρόγραμμα της Ε.Ψ.Υ.Π.Ε. «</a:t>
            </a:r>
            <a:r>
              <a:rPr lang="en-US" smtClean="0"/>
              <a:t>STOP</a:t>
            </a:r>
            <a:r>
              <a:rPr lang="el-GR" smtClean="0"/>
              <a:t> στην ενδοσχολική βία» (πρόγραμμα παρέμβασης 2011-2013)</a:t>
            </a:r>
          </a:p>
          <a:p>
            <a:pPr>
              <a:buFont typeface="Courier New" pitchFamily="49" charset="0"/>
              <a:buChar char="o"/>
            </a:pPr>
            <a:r>
              <a:rPr lang="el-GR" smtClean="0"/>
              <a:t>Ολιστική προσέγγιση σε επίπεδο σχολείου</a:t>
            </a:r>
          </a:p>
          <a:p>
            <a:pPr>
              <a:buFont typeface="Courier New" pitchFamily="49" charset="0"/>
              <a:buChar char="o"/>
            </a:pPr>
            <a:r>
              <a:rPr lang="el-GR" smtClean="0"/>
              <a:t>Προληπτική παρέμβαση στην τάξη από τον εκπαιδευτικό</a:t>
            </a:r>
          </a:p>
          <a:p>
            <a:pPr>
              <a:buFont typeface="Courier New" pitchFamily="49" charset="0"/>
              <a:buChar char="o"/>
            </a:pPr>
            <a:r>
              <a:rPr lang="el-GR" smtClean="0"/>
              <a:t>Παροχή εκπαίδευσης και συμβουλευτικής υποστήριξης στον εκπαιδευτικό </a:t>
            </a:r>
          </a:p>
          <a:p>
            <a:pPr>
              <a:buFont typeface="Courier New" pitchFamily="49" charset="0"/>
              <a:buChar char="o"/>
            </a:pPr>
            <a:r>
              <a:rPr lang="el-GR" smtClean="0"/>
              <a:t>Συμμετέχουν στις δράσεις</a:t>
            </a:r>
            <a:r>
              <a:rPr lang="en-US" smtClean="0"/>
              <a:t>:</a:t>
            </a:r>
            <a:r>
              <a:rPr lang="el-GR" smtClean="0"/>
              <a:t> εκπαιδευτικοί, μαθητές, γονείς</a:t>
            </a:r>
          </a:p>
        </p:txBody>
      </p:sp>
    </p:spTree>
    <p:extLst>
      <p:ext uri="{BB962C8B-B14F-4D97-AF65-F5344CB8AC3E}">
        <p14:creationId xmlns:p14="http://schemas.microsoft.com/office/powerpoint/2010/main" val="3720832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EEE4F31B-5B5A-4A4A-932C-55C7D3F96478}" type="slidenum">
              <a:rPr lang="el-GR"/>
              <a:pPr>
                <a:defRPr/>
              </a:pPr>
              <a:t>9</a:t>
            </a:fld>
            <a:endParaRPr lang="el-GR"/>
          </a:p>
        </p:txBody>
      </p:sp>
      <p:sp>
        <p:nvSpPr>
          <p:cNvPr id="2" name="1 - Τίτλος"/>
          <p:cNvSpPr>
            <a:spLocks noGrp="1"/>
          </p:cNvSpPr>
          <p:nvPr>
            <p:ph type="title" idx="4294967295"/>
          </p:nvPr>
        </p:nvSpPr>
        <p:spPr>
          <a:xfrm>
            <a:off x="0" y="277813"/>
            <a:ext cx="8229600" cy="1143000"/>
          </a:xfrm>
        </p:spPr>
        <p:txBody>
          <a:bodyPr/>
          <a:lstStyle/>
          <a:p>
            <a:pPr fontAlgn="auto">
              <a:spcAft>
                <a:spcPts val="0"/>
              </a:spcAft>
              <a:defRPr/>
            </a:pPr>
            <a:r>
              <a:rPr lang="el-GR" dirty="0"/>
              <a:t>Εξάρτηση </a:t>
            </a:r>
          </a:p>
        </p:txBody>
      </p:sp>
      <p:sp>
        <p:nvSpPr>
          <p:cNvPr id="3" name="2 - Θέση περιεχομένου"/>
          <p:cNvSpPr>
            <a:spLocks noGrp="1"/>
          </p:cNvSpPr>
          <p:nvPr>
            <p:ph idx="4294967295"/>
          </p:nvPr>
        </p:nvSpPr>
        <p:spPr>
          <a:xfrm>
            <a:off x="0" y="1600200"/>
            <a:ext cx="8229600" cy="4530725"/>
          </a:xfrm>
        </p:spPr>
        <p:txBody>
          <a:bodyPr/>
          <a:lstStyle/>
          <a:p>
            <a:r>
              <a:rPr lang="el-GR" smtClean="0"/>
              <a:t>Είναι η κατάσταση, η οποία χαρακτηρίζεται από την επιτακτική ανάγκη για λήψη της ουσίας, με σκοπό να βιώσει ο χρήστης τα αποτελέσματα της δράσης της ουσίας ή να αποφύγει τη δυσφορική κατάσταση που προκαλεί η στέρησή της. </a:t>
            </a:r>
          </a:p>
        </p:txBody>
      </p:sp>
    </p:spTree>
    <p:extLst>
      <p:ext uri="{BB962C8B-B14F-4D97-AF65-F5344CB8AC3E}">
        <p14:creationId xmlns:p14="http://schemas.microsoft.com/office/powerpoint/2010/main" val="1915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457200" y="704850"/>
            <a:ext cx="8229600" cy="795338"/>
          </a:xfrm>
        </p:spPr>
        <p:txBody>
          <a:bodyPr/>
          <a:lstStyle/>
          <a:p>
            <a:r>
              <a:rPr lang="el-GR" sz="4000" smtClean="0"/>
              <a:t>Συμπερασματικά</a:t>
            </a:r>
          </a:p>
        </p:txBody>
      </p:sp>
      <p:sp>
        <p:nvSpPr>
          <p:cNvPr id="29699" name="2 - Θέση περιεχομένου"/>
          <p:cNvSpPr>
            <a:spLocks noGrp="1"/>
          </p:cNvSpPr>
          <p:nvPr>
            <p:ph idx="1"/>
          </p:nvPr>
        </p:nvSpPr>
        <p:spPr>
          <a:xfrm>
            <a:off x="457200" y="1571625"/>
            <a:ext cx="8229600" cy="5000625"/>
          </a:xfrm>
        </p:spPr>
        <p:txBody>
          <a:bodyPr/>
          <a:lstStyle/>
          <a:p>
            <a:r>
              <a:rPr lang="el-GR" smtClean="0"/>
              <a:t>Οι κοινωνικές δεξιότητες μπορεί να λειτουργήσουν αντισταθμιστικά σε σχέση με φαινόμενα εκφοβισμού.</a:t>
            </a:r>
          </a:p>
          <a:p>
            <a:r>
              <a:rPr lang="el-GR" smtClean="0"/>
              <a:t>Είναι χρήσιμο να διδάξουμε στα παιδιά την αξία των κοινωνικών σχέσεων.</a:t>
            </a:r>
          </a:p>
          <a:p>
            <a:r>
              <a:rPr lang="el-GR" smtClean="0"/>
              <a:t>Τα παιδιά πρέπει να μάθουν να επιλύουν αποτελεσματικά τις διαφορές τους και να διαχειρίζονται τα συναισθήματά τους. Το αποτέλεσμα θα είναι  να αποκτήσουν  ψυχική ανθεκτικότητα και να αντιμετωπίζουν τα προβλήματά τους χωρίς να τα διαιωνίζουν.</a:t>
            </a:r>
          </a:p>
        </p:txBody>
      </p:sp>
    </p:spTree>
    <p:extLst>
      <p:ext uri="{BB962C8B-B14F-4D97-AF65-F5344CB8AC3E}">
        <p14:creationId xmlns:p14="http://schemas.microsoft.com/office/powerpoint/2010/main" val="3762517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endParaRPr lang="el-GR" smtClean="0"/>
          </a:p>
        </p:txBody>
      </p:sp>
      <p:sp>
        <p:nvSpPr>
          <p:cNvPr id="30723" name="2 - Θέση περιεχομένου"/>
          <p:cNvSpPr>
            <a:spLocks noGrp="1"/>
          </p:cNvSpPr>
          <p:nvPr>
            <p:ph idx="1"/>
          </p:nvPr>
        </p:nvSpPr>
        <p:spPr/>
        <p:txBody>
          <a:bodyPr/>
          <a:lstStyle/>
          <a:p>
            <a:r>
              <a:rPr lang="el-GR" smtClean="0"/>
              <a:t>Το πιο αποτελεσματικό μέσο που μπορεί να εμποδίσει το σχολικό εκφοβισμό είναι το ίδιο το σχολείο</a:t>
            </a:r>
            <a:r>
              <a:rPr lang="en-US" smtClean="0"/>
              <a:t>: </a:t>
            </a:r>
            <a:endParaRPr lang="el-GR" smtClean="0"/>
          </a:p>
          <a:p>
            <a:pPr>
              <a:buFont typeface="Wingdings 2" pitchFamily="18" charset="2"/>
              <a:buNone/>
            </a:pPr>
            <a:r>
              <a:rPr lang="el-GR" smtClean="0"/>
              <a:t>    </a:t>
            </a:r>
            <a:r>
              <a:rPr lang="en-US" smtClean="0"/>
              <a:t>To </a:t>
            </a:r>
            <a:r>
              <a:rPr lang="el-GR" smtClean="0"/>
              <a:t>σχολείο που εντοπίζει το πρόβλημα, ευαισθητοποιείται και αναπτύσσει τακτικές αντιμετώπισης.</a:t>
            </a:r>
          </a:p>
          <a:p>
            <a:r>
              <a:rPr lang="el-GR" smtClean="0"/>
              <a:t>Το πιο ισχυρό μέτρο αντιμετώπισης είναι η πρόληψη.</a:t>
            </a:r>
          </a:p>
          <a:p>
            <a:endParaRPr lang="el-GR" smtClean="0"/>
          </a:p>
        </p:txBody>
      </p:sp>
    </p:spTree>
    <p:extLst>
      <p:ext uri="{BB962C8B-B14F-4D97-AF65-F5344CB8AC3E}">
        <p14:creationId xmlns:p14="http://schemas.microsoft.com/office/powerpoint/2010/main" val="193081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11560" y="476673"/>
            <a:ext cx="7846640" cy="2592287"/>
          </a:xfrm>
        </p:spPr>
        <p:txBody>
          <a:bodyPr>
            <a:noAutofit/>
          </a:bodyPr>
          <a:lstStyle/>
          <a:p>
            <a:r>
              <a:rPr lang="el-GR" b="1" i="1" dirty="0" smtClean="0">
                <a:latin typeface="Constantia" pitchFamily="18" charset="0"/>
              </a:rPr>
              <a:t>Αποτελέσματα ερωτηματολογίου που αφορά τις στάσεις και γνώσεις των μαθητών απέναντι στις εξαρτήσεις</a:t>
            </a:r>
            <a:endParaRPr lang="el-GR" b="1" i="1" dirty="0">
              <a:latin typeface="Constantia" pitchFamily="18" charset="0"/>
            </a:endParaRPr>
          </a:p>
        </p:txBody>
      </p:sp>
      <p:sp>
        <p:nvSpPr>
          <p:cNvPr id="3" name="Υπότιτλος 2"/>
          <p:cNvSpPr>
            <a:spLocks noGrp="1"/>
          </p:cNvSpPr>
          <p:nvPr>
            <p:ph type="subTitle" idx="1"/>
          </p:nvPr>
        </p:nvSpPr>
        <p:spPr>
          <a:xfrm>
            <a:off x="1043608" y="3861048"/>
            <a:ext cx="6728792" cy="2088232"/>
          </a:xfrm>
        </p:spPr>
        <p:txBody>
          <a:bodyPr>
            <a:normAutofit/>
          </a:bodyPr>
          <a:lstStyle/>
          <a:p>
            <a:r>
              <a:rPr lang="el-GR" sz="4800" b="1" i="1" dirty="0" smtClean="0">
                <a:latin typeface="Constantia" pitchFamily="18" charset="0"/>
              </a:rPr>
              <a:t>Δείγμα: μαθητές του σχολείου μας</a:t>
            </a:r>
            <a:endParaRPr lang="el-GR" sz="4800" b="1" i="1" dirty="0">
              <a:latin typeface="Constantia" pitchFamily="18" charset="0"/>
            </a:endParaRPr>
          </a:p>
        </p:txBody>
      </p:sp>
    </p:spTree>
    <p:extLst>
      <p:ext uri="{BB962C8B-B14F-4D97-AF65-F5344CB8AC3E}">
        <p14:creationId xmlns:p14="http://schemas.microsoft.com/office/powerpoint/2010/main" val="29833759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88640"/>
            <a:ext cx="8496944" cy="6264696"/>
          </a:xfrm>
        </p:spPr>
        <p:txBody>
          <a:bodyPr>
            <a:normAutofit/>
          </a:bodyPr>
          <a:lstStyle/>
          <a:p>
            <a:pPr marL="514350" indent="-514350" algn="ctr">
              <a:buFont typeface="+mj-lt"/>
              <a:buAutoNum type="arabicPeriod"/>
            </a:pPr>
            <a:r>
              <a:rPr lang="el-GR" sz="3600" b="1" dirty="0" smtClean="0">
                <a:latin typeface="Constantia" pitchFamily="18" charset="0"/>
              </a:rPr>
              <a:t>Γιατί νομίζεις ότι ένας νέος μπορεί να αρχίσει το κάπνισμα;	</a:t>
            </a:r>
          </a:p>
          <a:p>
            <a:pPr marL="0" indent="0" algn="ctr">
              <a:buNone/>
            </a:pPr>
            <a:endParaRPr lang="el-GR" sz="2800" dirty="0">
              <a:latin typeface="Constantia" pitchFamily="18" charset="0"/>
            </a:endParaRPr>
          </a:p>
          <a:p>
            <a:pPr marL="0" indent="0">
              <a:buNone/>
            </a:pPr>
            <a:endParaRPr lang="el-GR" sz="2800" dirty="0" smtClean="0">
              <a:latin typeface="Constantia" pitchFamily="18" charset="0"/>
            </a:endParaRPr>
          </a:p>
        </p:txBody>
      </p:sp>
      <p:graphicFrame>
        <p:nvGraphicFramePr>
          <p:cNvPr id="5" name="Πίνακας 4"/>
          <p:cNvGraphicFramePr>
            <a:graphicFrameLocks noGrp="1"/>
          </p:cNvGraphicFramePr>
          <p:nvPr>
            <p:extLst>
              <p:ext uri="{D42A27DB-BD31-4B8C-83A1-F6EECF244321}">
                <p14:modId xmlns:p14="http://schemas.microsoft.com/office/powerpoint/2010/main" val="2541014575"/>
              </p:ext>
            </p:extLst>
          </p:nvPr>
        </p:nvGraphicFramePr>
        <p:xfrm>
          <a:off x="683568" y="1412776"/>
          <a:ext cx="7848872" cy="5486400"/>
        </p:xfrm>
        <a:graphic>
          <a:graphicData uri="http://schemas.openxmlformats.org/drawingml/2006/table">
            <a:tbl>
              <a:tblPr firstRow="1" bandRow="1">
                <a:tableStyleId>{5C22544A-7EE6-4342-B048-85BDC9FD1C3A}</a:tableStyleId>
              </a:tblPr>
              <a:tblGrid>
                <a:gridCol w="3889081"/>
                <a:gridCol w="3959791"/>
              </a:tblGrid>
              <a:tr h="4683086">
                <a:tc>
                  <a:txBody>
                    <a:bodyPr/>
                    <a:lstStyle/>
                    <a:p>
                      <a:pPr>
                        <a:buFont typeface="Wingdings" pitchFamily="2" charset="2"/>
                        <a:buChar char="v"/>
                      </a:pPr>
                      <a:r>
                        <a:rPr lang="el-GR" sz="2800" dirty="0" smtClean="0">
                          <a:latin typeface="+mj-lt"/>
                        </a:rPr>
                        <a:t>Μαγκιά</a:t>
                      </a:r>
                    </a:p>
                    <a:p>
                      <a:pPr>
                        <a:buFont typeface="Wingdings" pitchFamily="2" charset="2"/>
                        <a:buChar char="v"/>
                      </a:pPr>
                      <a:r>
                        <a:rPr lang="el-GR" sz="2800" dirty="0" smtClean="0">
                          <a:latin typeface="+mj-lt"/>
                        </a:rPr>
                        <a:t>Περιέργεια</a:t>
                      </a:r>
                    </a:p>
                    <a:p>
                      <a:pPr>
                        <a:buFont typeface="Wingdings" pitchFamily="2" charset="2"/>
                        <a:buChar char="v"/>
                      </a:pPr>
                      <a:r>
                        <a:rPr lang="el-GR" sz="2800" dirty="0" smtClean="0">
                          <a:latin typeface="+mj-lt"/>
                        </a:rPr>
                        <a:t>Περιβάλλον</a:t>
                      </a:r>
                    </a:p>
                    <a:p>
                      <a:pPr>
                        <a:buFont typeface="Wingdings" pitchFamily="2" charset="2"/>
                        <a:buChar char="v"/>
                      </a:pPr>
                      <a:r>
                        <a:rPr lang="el-GR" sz="2800" dirty="0" smtClean="0">
                          <a:latin typeface="+mj-lt"/>
                        </a:rPr>
                        <a:t>Πίεση</a:t>
                      </a:r>
                    </a:p>
                    <a:p>
                      <a:pPr>
                        <a:buFont typeface="Wingdings" pitchFamily="2" charset="2"/>
                        <a:buChar char="v"/>
                      </a:pPr>
                      <a:r>
                        <a:rPr lang="el-GR" sz="2800" dirty="0" smtClean="0">
                          <a:latin typeface="+mj-lt"/>
                        </a:rPr>
                        <a:t>Παρέα</a:t>
                      </a:r>
                    </a:p>
                    <a:p>
                      <a:pPr>
                        <a:buFont typeface="Wingdings" pitchFamily="2" charset="2"/>
                        <a:buChar char="v"/>
                      </a:pPr>
                      <a:r>
                        <a:rPr lang="el-GR" sz="2800" dirty="0" smtClean="0">
                          <a:latin typeface="+mj-lt"/>
                        </a:rPr>
                        <a:t>Επιθυμία</a:t>
                      </a:r>
                    </a:p>
                    <a:p>
                      <a:pPr>
                        <a:buFont typeface="Wingdings" pitchFamily="2" charset="2"/>
                        <a:buChar char="v"/>
                      </a:pPr>
                      <a:r>
                        <a:rPr lang="el-GR" sz="2800" dirty="0" smtClean="0">
                          <a:latin typeface="+mj-lt"/>
                        </a:rPr>
                        <a:t>Άγχος</a:t>
                      </a:r>
                    </a:p>
                    <a:p>
                      <a:pPr>
                        <a:buFont typeface="Wingdings" pitchFamily="2" charset="2"/>
                        <a:buChar char="v"/>
                      </a:pPr>
                      <a:r>
                        <a:rPr lang="el-GR" sz="2800" dirty="0" smtClean="0">
                          <a:latin typeface="+mj-lt"/>
                        </a:rPr>
                        <a:t>Εθισμός</a:t>
                      </a:r>
                    </a:p>
                    <a:p>
                      <a:pPr>
                        <a:buFont typeface="Wingdings" pitchFamily="2" charset="2"/>
                        <a:buChar char="v"/>
                      </a:pPr>
                      <a:r>
                        <a:rPr lang="el-GR" sz="2800" dirty="0" smtClean="0">
                          <a:latin typeface="+mj-lt"/>
                        </a:rPr>
                        <a:t>Ένδειξη ανωτερότητας</a:t>
                      </a:r>
                    </a:p>
                    <a:p>
                      <a:pPr>
                        <a:buFont typeface="Wingdings" pitchFamily="2" charset="2"/>
                        <a:buChar char="v"/>
                      </a:pPr>
                      <a:r>
                        <a:rPr lang="el-GR" sz="2800" dirty="0" smtClean="0">
                          <a:latin typeface="+mj-lt"/>
                        </a:rPr>
                        <a:t>Προσωπικό προφίλ</a:t>
                      </a:r>
                    </a:p>
                    <a:p>
                      <a:pPr>
                        <a:buFont typeface="Wingdings" pitchFamily="2" charset="2"/>
                        <a:buChar char="v"/>
                      </a:pPr>
                      <a:r>
                        <a:rPr lang="el-GR" sz="2800" dirty="0" smtClean="0">
                          <a:latin typeface="+mj-lt"/>
                        </a:rPr>
                        <a:t>Για</a:t>
                      </a:r>
                      <a:r>
                        <a:rPr lang="el-GR" sz="2800" baseline="0" dirty="0" smtClean="0">
                          <a:latin typeface="+mj-lt"/>
                        </a:rPr>
                        <a:t> να χάσει κιλά </a:t>
                      </a:r>
                    </a:p>
                    <a:p>
                      <a:endParaRPr lang="el-GR" dirty="0">
                        <a:latin typeface="+mj-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2800" baseline="0" dirty="0" smtClean="0">
                          <a:latin typeface="+mj-lt"/>
                        </a:rPr>
                        <a:t>Από περιέργεια</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2800" baseline="0" dirty="0" smtClean="0">
                          <a:latin typeface="+mj-lt"/>
                        </a:rPr>
                        <a:t>Για πλάκα</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2800" dirty="0" smtClean="0">
                          <a:latin typeface="+mj-lt"/>
                        </a:rPr>
                        <a:t>Ψυχολογικά ή οικογενειακά προβλήματα</a:t>
                      </a:r>
                    </a:p>
                    <a:p>
                      <a:pPr marL="285750" indent="-285750">
                        <a:buFont typeface="Wingdings" pitchFamily="2" charset="2"/>
                        <a:buChar char="v"/>
                      </a:pPr>
                      <a:r>
                        <a:rPr lang="el-GR" sz="2800" dirty="0" smtClean="0">
                          <a:latin typeface="+mj-lt"/>
                        </a:rPr>
                        <a:t>Καταπίεση</a:t>
                      </a:r>
                    </a:p>
                    <a:p>
                      <a:pPr marL="285750" indent="-285750">
                        <a:buFont typeface="Wingdings" pitchFamily="2" charset="2"/>
                        <a:buChar char="v"/>
                      </a:pPr>
                      <a:r>
                        <a:rPr lang="el-GR" sz="2800" dirty="0" smtClean="0">
                          <a:latin typeface="+mj-lt"/>
                        </a:rPr>
                        <a:t>Κάποιοι παρασύρονται</a:t>
                      </a:r>
                    </a:p>
                    <a:p>
                      <a:pPr marL="285750" indent="-285750">
                        <a:buFont typeface="Wingdings" pitchFamily="2" charset="2"/>
                        <a:buChar char="v"/>
                      </a:pPr>
                      <a:r>
                        <a:rPr lang="el-GR" sz="2800" dirty="0" smtClean="0">
                          <a:latin typeface="+mj-lt"/>
                        </a:rPr>
                        <a:t>Για παρηγοριά</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2800" dirty="0" smtClean="0">
                          <a:latin typeface="+mj-lt"/>
                        </a:rPr>
                        <a:t>Μίμηση</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2800" dirty="0" smtClean="0">
                          <a:latin typeface="+mj-lt"/>
                        </a:rPr>
                        <a:t>Διαφοροποίηση</a:t>
                      </a:r>
                      <a:endParaRPr lang="el-GR" dirty="0" smtClean="0">
                        <a:latin typeface="+mj-lt"/>
                      </a:endParaRPr>
                    </a:p>
                  </a:txBody>
                  <a:tcPr/>
                </a:tc>
              </a:tr>
            </a:tbl>
          </a:graphicData>
        </a:graphic>
      </p:graphicFrame>
    </p:spTree>
    <p:extLst>
      <p:ext uri="{BB962C8B-B14F-4D97-AF65-F5344CB8AC3E}">
        <p14:creationId xmlns:p14="http://schemas.microsoft.com/office/powerpoint/2010/main" val="200348925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260648"/>
            <a:ext cx="8712968" cy="6336704"/>
          </a:xfrm>
        </p:spPr>
        <p:txBody>
          <a:bodyPr/>
          <a:lstStyle/>
          <a:p>
            <a:pPr marL="0" indent="0" algn="ctr">
              <a:buNone/>
            </a:pPr>
            <a:r>
              <a:rPr lang="el-GR" b="1" dirty="0" smtClean="0">
                <a:latin typeface="Constantia" pitchFamily="18" charset="0"/>
              </a:rPr>
              <a:t>2. Να αναφέρεις κάποιες ουσίες ή οτιδήποτε άλλο νομίζεις ότι μπορεί να δημιουργήσει εξάρτηση σε κάποιο άτομο</a:t>
            </a:r>
          </a:p>
          <a:p>
            <a:pPr marL="0" indent="0" algn="ctr">
              <a:buNone/>
            </a:pPr>
            <a:endParaRPr lang="el-GR" dirty="0" smtClean="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val="452173025"/>
              </p:ext>
            </p:extLst>
          </p:nvPr>
        </p:nvGraphicFramePr>
        <p:xfrm>
          <a:off x="1619672" y="1916832"/>
          <a:ext cx="6096000" cy="42062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285750" indent="-285750">
                        <a:buFont typeface="Wingdings" pitchFamily="2" charset="2"/>
                        <a:buChar char="v"/>
                      </a:pPr>
                      <a:r>
                        <a:rPr lang="el-GR" sz="2800" dirty="0" smtClean="0">
                          <a:latin typeface="Constantia" pitchFamily="18" charset="0"/>
                        </a:rPr>
                        <a:t>Ναρκωτικά</a:t>
                      </a:r>
                    </a:p>
                    <a:p>
                      <a:pPr marL="285750" indent="-285750">
                        <a:buFont typeface="Wingdings" pitchFamily="2" charset="2"/>
                        <a:buChar char="v"/>
                      </a:pPr>
                      <a:r>
                        <a:rPr lang="el-GR" sz="2800" dirty="0" smtClean="0">
                          <a:latin typeface="Constantia" pitchFamily="18" charset="0"/>
                        </a:rPr>
                        <a:t>Τζόγος</a:t>
                      </a:r>
                    </a:p>
                    <a:p>
                      <a:pPr marL="285750" indent="-285750">
                        <a:buFont typeface="Wingdings" pitchFamily="2" charset="2"/>
                        <a:buChar char="v"/>
                      </a:pPr>
                      <a:r>
                        <a:rPr lang="el-GR" sz="2800" dirty="0" smtClean="0">
                          <a:latin typeface="Constantia" pitchFamily="18" charset="0"/>
                        </a:rPr>
                        <a:t>Τσιγάρο</a:t>
                      </a:r>
                    </a:p>
                    <a:p>
                      <a:pPr marL="285750" indent="-285750">
                        <a:buFont typeface="Wingdings" pitchFamily="2" charset="2"/>
                        <a:buChar char="v"/>
                      </a:pPr>
                      <a:r>
                        <a:rPr lang="el-GR" sz="2800" dirty="0" smtClean="0">
                          <a:latin typeface="Constantia" pitchFamily="18" charset="0"/>
                        </a:rPr>
                        <a:t>Διαδίκτυο</a:t>
                      </a:r>
                    </a:p>
                    <a:p>
                      <a:pPr marL="285750" indent="-285750">
                        <a:buFont typeface="Wingdings" pitchFamily="2" charset="2"/>
                        <a:buChar char="v"/>
                      </a:pPr>
                      <a:r>
                        <a:rPr lang="el-GR" sz="2800" dirty="0" smtClean="0">
                          <a:latin typeface="Constantia" pitchFamily="18" charset="0"/>
                        </a:rPr>
                        <a:t>Έρωτας</a:t>
                      </a:r>
                    </a:p>
                    <a:p>
                      <a:pPr marL="285750" indent="-285750">
                        <a:buFont typeface="Wingdings" pitchFamily="2" charset="2"/>
                        <a:buChar char="v"/>
                      </a:pPr>
                      <a:r>
                        <a:rPr lang="el-GR" sz="2800" dirty="0" smtClean="0">
                          <a:latin typeface="Constantia" pitchFamily="18" charset="0"/>
                        </a:rPr>
                        <a:t>Αλκοόλ</a:t>
                      </a:r>
                    </a:p>
                    <a:p>
                      <a:pPr marL="285750" indent="-285750">
                        <a:buFont typeface="Wingdings" pitchFamily="2" charset="2"/>
                        <a:buChar char="v"/>
                      </a:pPr>
                      <a:r>
                        <a:rPr lang="el-GR" sz="2800" dirty="0" smtClean="0">
                          <a:latin typeface="Constantia" pitchFamily="18" charset="0"/>
                        </a:rPr>
                        <a:t>Καφές</a:t>
                      </a:r>
                    </a:p>
                    <a:p>
                      <a:pPr marL="285750" indent="-285750">
                        <a:buFont typeface="Wingdings" pitchFamily="2" charset="2"/>
                        <a:buChar char="v"/>
                      </a:pPr>
                      <a:r>
                        <a:rPr lang="el-GR" sz="2800" dirty="0" smtClean="0">
                          <a:latin typeface="Constantia" pitchFamily="18" charset="0"/>
                        </a:rPr>
                        <a:t>Κινητό</a:t>
                      </a:r>
                      <a:endParaRPr lang="el-GR" sz="2800" dirty="0">
                        <a:latin typeface="Constantia" pitchFamily="18" charset="0"/>
                      </a:endParaRPr>
                    </a:p>
                  </a:txBody>
                  <a:tcPr/>
                </a:tc>
                <a:tc>
                  <a:txBody>
                    <a:bodyPr/>
                    <a:lstStyle/>
                    <a:p>
                      <a:pPr marL="285750" indent="-285750">
                        <a:buFont typeface="Wingdings" pitchFamily="2" charset="2"/>
                        <a:buChar char="v"/>
                      </a:pPr>
                      <a:r>
                        <a:rPr lang="en-US" sz="2800" dirty="0" smtClean="0">
                          <a:latin typeface="Constantia" pitchFamily="18" charset="0"/>
                        </a:rPr>
                        <a:t>Coca</a:t>
                      </a:r>
                      <a:r>
                        <a:rPr lang="en-US" sz="2800" baseline="0" dirty="0" smtClean="0">
                          <a:latin typeface="Constantia" pitchFamily="18" charset="0"/>
                        </a:rPr>
                        <a:t> cola</a:t>
                      </a:r>
                    </a:p>
                    <a:p>
                      <a:pPr marL="285750" indent="-285750">
                        <a:buFont typeface="Wingdings" pitchFamily="2" charset="2"/>
                        <a:buChar char="v"/>
                      </a:pPr>
                      <a:r>
                        <a:rPr lang="el-GR" sz="2800" baseline="0" dirty="0" smtClean="0">
                          <a:latin typeface="Constantia" pitchFamily="18" charset="0"/>
                        </a:rPr>
                        <a:t>Φάρμακα</a:t>
                      </a:r>
                    </a:p>
                    <a:p>
                      <a:pPr marL="285750" indent="-285750">
                        <a:buFont typeface="Wingdings" pitchFamily="2" charset="2"/>
                        <a:buChar char="v"/>
                      </a:pPr>
                      <a:r>
                        <a:rPr lang="el-GR" sz="2800" baseline="0" dirty="0" smtClean="0">
                          <a:latin typeface="Constantia" pitchFamily="18" charset="0"/>
                        </a:rPr>
                        <a:t>Τηλεόραση</a:t>
                      </a:r>
                    </a:p>
                    <a:p>
                      <a:pPr marL="285750" indent="-285750">
                        <a:buFont typeface="Wingdings" pitchFamily="2" charset="2"/>
                        <a:buChar char="v"/>
                      </a:pPr>
                      <a:r>
                        <a:rPr lang="en-US" sz="2800" baseline="0" dirty="0" smtClean="0">
                          <a:latin typeface="Constantia" pitchFamily="18" charset="0"/>
                        </a:rPr>
                        <a:t>Facebook</a:t>
                      </a:r>
                    </a:p>
                    <a:p>
                      <a:pPr marL="285750" indent="-285750">
                        <a:buFont typeface="Wingdings" pitchFamily="2" charset="2"/>
                        <a:buChar char="v"/>
                      </a:pPr>
                      <a:r>
                        <a:rPr lang="el-GR" sz="2800" dirty="0" smtClean="0">
                          <a:latin typeface="Constantia" pitchFamily="18" charset="0"/>
                        </a:rPr>
                        <a:t>Ηλεκτρονικά</a:t>
                      </a:r>
                      <a:r>
                        <a:rPr lang="el-GR" sz="2800" baseline="0" dirty="0" smtClean="0">
                          <a:latin typeface="Constantia" pitchFamily="18" charset="0"/>
                        </a:rPr>
                        <a:t> παιχνίδια</a:t>
                      </a:r>
                    </a:p>
                    <a:p>
                      <a:pPr marL="285750" indent="-285750">
                        <a:buFont typeface="Wingdings" pitchFamily="2" charset="2"/>
                        <a:buChar char="v"/>
                      </a:pPr>
                      <a:r>
                        <a:rPr lang="el-GR" sz="2800" baseline="0" dirty="0" smtClean="0">
                          <a:latin typeface="Constantia" pitchFamily="18" charset="0"/>
                        </a:rPr>
                        <a:t>Μορφίνη</a:t>
                      </a:r>
                    </a:p>
                    <a:p>
                      <a:pPr marL="285750" indent="-285750">
                        <a:buFont typeface="Wingdings" pitchFamily="2" charset="2"/>
                        <a:buChar char="v"/>
                      </a:pPr>
                      <a:r>
                        <a:rPr lang="el-GR" sz="2800" baseline="0" dirty="0" smtClean="0">
                          <a:latin typeface="Constantia" pitchFamily="18" charset="0"/>
                        </a:rPr>
                        <a:t>Σοκολάτα</a:t>
                      </a:r>
                    </a:p>
                    <a:p>
                      <a:pPr marL="285750" indent="-285750">
                        <a:buFont typeface="Wingdings" pitchFamily="2" charset="2"/>
                        <a:buChar char="v"/>
                      </a:pPr>
                      <a:r>
                        <a:rPr lang="el-GR" sz="2800" baseline="0" dirty="0" smtClean="0">
                          <a:latin typeface="Constantia" pitchFamily="18" charset="0"/>
                        </a:rPr>
                        <a:t>Φαγητό</a:t>
                      </a:r>
                      <a:endParaRPr lang="el-GR" sz="2800" dirty="0" smtClean="0">
                        <a:latin typeface="Constantia" pitchFamily="18" charset="0"/>
                      </a:endParaRPr>
                    </a:p>
                    <a:p>
                      <a:endParaRPr lang="el-GR" dirty="0">
                        <a:latin typeface="Constantia" pitchFamily="18" charset="0"/>
                      </a:endParaRPr>
                    </a:p>
                  </a:txBody>
                  <a:tcPr/>
                </a:tc>
              </a:tr>
            </a:tbl>
          </a:graphicData>
        </a:graphic>
      </p:graphicFrame>
    </p:spTree>
    <p:extLst>
      <p:ext uri="{BB962C8B-B14F-4D97-AF65-F5344CB8AC3E}">
        <p14:creationId xmlns:p14="http://schemas.microsoft.com/office/powerpoint/2010/main" val="37529645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620688"/>
            <a:ext cx="8291264" cy="5505475"/>
          </a:xfrm>
        </p:spPr>
        <p:txBody>
          <a:bodyPr/>
          <a:lstStyle/>
          <a:p>
            <a:pPr marL="0" indent="0" algn="ctr">
              <a:buNone/>
            </a:pPr>
            <a:r>
              <a:rPr lang="el-GR" b="1" dirty="0" smtClean="0">
                <a:latin typeface="Constantia" pitchFamily="18" charset="0"/>
              </a:rPr>
              <a:t>3. Ποια νομίζεις ότι είναι η πιο </a:t>
            </a:r>
            <a:r>
              <a:rPr lang="el-GR" b="1" dirty="0" err="1" smtClean="0">
                <a:latin typeface="Constantia" pitchFamily="18" charset="0"/>
              </a:rPr>
              <a:t>εξαρτησιογόνα</a:t>
            </a:r>
            <a:r>
              <a:rPr lang="el-GR" b="1" dirty="0" smtClean="0">
                <a:latin typeface="Constantia" pitchFamily="18" charset="0"/>
              </a:rPr>
              <a:t> ουσία;		</a:t>
            </a:r>
          </a:p>
          <a:p>
            <a:pPr marL="0" indent="0">
              <a:buNone/>
            </a:pPr>
            <a:endParaRPr lang="el-GR" dirty="0" smtClean="0"/>
          </a:p>
          <a:p>
            <a:pPr marL="0" indent="0">
              <a:buNone/>
            </a:pP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4103390217"/>
              </p:ext>
            </p:extLst>
          </p:nvPr>
        </p:nvGraphicFramePr>
        <p:xfrm>
          <a:off x="2843808" y="2132856"/>
          <a:ext cx="2808312" cy="2808312"/>
        </p:xfrm>
        <a:graphic>
          <a:graphicData uri="http://schemas.openxmlformats.org/drawingml/2006/table">
            <a:tbl>
              <a:tblPr firstRow="1" bandRow="1">
                <a:tableStyleId>{5C22544A-7EE6-4342-B048-85BDC9FD1C3A}</a:tableStyleId>
              </a:tblPr>
              <a:tblGrid>
                <a:gridCol w="2808312"/>
              </a:tblGrid>
              <a:tr h="2808312">
                <a:tc>
                  <a:txBody>
                    <a:bodyPr/>
                    <a:lstStyle/>
                    <a:p>
                      <a:pPr marL="285750" indent="-285750" algn="l">
                        <a:buFont typeface="Wingdings" pitchFamily="2" charset="2"/>
                        <a:buChar char="v"/>
                      </a:pPr>
                      <a:endParaRPr lang="el-GR" sz="2800" dirty="0" smtClean="0"/>
                    </a:p>
                    <a:p>
                      <a:pPr marL="285750" indent="-285750" algn="l">
                        <a:buFont typeface="Wingdings" pitchFamily="2" charset="2"/>
                        <a:buChar char="v"/>
                      </a:pPr>
                      <a:r>
                        <a:rPr lang="el-GR" sz="2800" dirty="0" smtClean="0">
                          <a:latin typeface="+mj-lt"/>
                        </a:rPr>
                        <a:t>Ναρκωτικά</a:t>
                      </a:r>
                    </a:p>
                    <a:p>
                      <a:pPr marL="285750" indent="-285750" algn="l">
                        <a:buFont typeface="Wingdings" pitchFamily="2" charset="2"/>
                        <a:buChar char="v"/>
                      </a:pPr>
                      <a:r>
                        <a:rPr lang="el-GR" sz="2800" dirty="0" smtClean="0">
                          <a:latin typeface="+mj-lt"/>
                        </a:rPr>
                        <a:t>Τσιγάρο</a:t>
                      </a:r>
                    </a:p>
                    <a:p>
                      <a:pPr marL="285750" indent="-285750" algn="l">
                        <a:buFont typeface="Wingdings" pitchFamily="2" charset="2"/>
                        <a:buChar char="v"/>
                      </a:pPr>
                      <a:r>
                        <a:rPr lang="el-GR" sz="2800" dirty="0" smtClean="0">
                          <a:latin typeface="+mj-lt"/>
                        </a:rPr>
                        <a:t>Ποτό </a:t>
                      </a:r>
                    </a:p>
                    <a:p>
                      <a:pPr marL="285750" indent="-285750" algn="l">
                        <a:buFont typeface="Wingdings" pitchFamily="2" charset="2"/>
                        <a:buChar char="v"/>
                      </a:pPr>
                      <a:r>
                        <a:rPr lang="el-GR" sz="2800" dirty="0" smtClean="0">
                          <a:latin typeface="+mj-lt"/>
                        </a:rPr>
                        <a:t>Διαδίκτυο</a:t>
                      </a:r>
                      <a:endParaRPr lang="el-GR" sz="2800" dirty="0">
                        <a:latin typeface="+mj-lt"/>
                      </a:endParaRPr>
                    </a:p>
                  </a:txBody>
                  <a:tcPr/>
                </a:tc>
              </a:tr>
            </a:tbl>
          </a:graphicData>
        </a:graphic>
      </p:graphicFrame>
    </p:spTree>
    <p:extLst>
      <p:ext uri="{BB962C8B-B14F-4D97-AF65-F5344CB8AC3E}">
        <p14:creationId xmlns:p14="http://schemas.microsoft.com/office/powerpoint/2010/main" val="2430320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Γράφημα 1"/>
          <p:cNvGraphicFramePr>
            <a:graphicFrameLocks noGrp="1"/>
          </p:cNvGraphicFramePr>
          <p:nvPr>
            <p:extLst>
              <p:ext uri="{D42A27DB-BD31-4B8C-83A1-F6EECF244321}">
                <p14:modId xmlns:p14="http://schemas.microsoft.com/office/powerpoint/2010/main" val="1157769529"/>
              </p:ext>
            </p:extLst>
          </p:nvPr>
        </p:nvGraphicFramePr>
        <p:xfrm>
          <a:off x="-91281" y="412750"/>
          <a:ext cx="9326563" cy="603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54472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745389189"/>
              </p:ext>
            </p:extLst>
          </p:nvPr>
        </p:nvGraphicFramePr>
        <p:xfrm>
          <a:off x="467544" y="476672"/>
          <a:ext cx="8219256" cy="56494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73132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p:cNvGraphicFramePr>
            <a:graphicFrameLocks noGrp="1"/>
          </p:cNvGraphicFramePr>
          <p:nvPr>
            <p:extLst>
              <p:ext uri="{D42A27DB-BD31-4B8C-83A1-F6EECF244321}">
                <p14:modId xmlns:p14="http://schemas.microsoft.com/office/powerpoint/2010/main" val="1312008257"/>
              </p:ext>
            </p:extLst>
          </p:nvPr>
        </p:nvGraphicFramePr>
        <p:xfrm>
          <a:off x="-80149" y="414686"/>
          <a:ext cx="9304299" cy="6028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59185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836712"/>
            <a:ext cx="8352928" cy="8063746"/>
          </a:xfrm>
          <a:prstGeom prst="rect">
            <a:avLst/>
          </a:prstGeom>
        </p:spPr>
        <p:txBody>
          <a:bodyPr wrap="square">
            <a:spAutoFit/>
          </a:bodyPr>
          <a:lstStyle/>
          <a:p>
            <a:pPr algn="ctr"/>
            <a:r>
              <a:rPr lang="el-GR" sz="4000" b="1" dirty="0">
                <a:solidFill>
                  <a:srgbClr val="2F2B20"/>
                </a:solidFill>
                <a:latin typeface="Constantia" pitchFamily="18" charset="0"/>
              </a:rPr>
              <a:t>8. Αν ναι, σε ποια ηλικία;</a:t>
            </a:r>
          </a:p>
          <a:p>
            <a:pPr algn="ctr"/>
            <a:endParaRPr lang="el-GR" sz="3600" dirty="0">
              <a:solidFill>
                <a:srgbClr val="2F2B20"/>
              </a:solidFill>
              <a:latin typeface="Constantia" pitchFamily="18" charset="0"/>
            </a:endParaRPr>
          </a:p>
          <a:p>
            <a:pPr marL="457200" indent="-457200">
              <a:buFont typeface="Wingdings" pitchFamily="2" charset="2"/>
              <a:buChar char="v"/>
            </a:pPr>
            <a:r>
              <a:rPr lang="el-GR" sz="3200" dirty="0">
                <a:solidFill>
                  <a:srgbClr val="2F2B20"/>
                </a:solidFill>
                <a:latin typeface="Constantia" pitchFamily="18" charset="0"/>
              </a:rPr>
              <a:t>Αναφέρθηκαν όλες οι ηλικίες από 10 ως 17 χρονών</a:t>
            </a:r>
          </a:p>
          <a:p>
            <a:pPr marL="457200" indent="-457200">
              <a:buFont typeface="Wingdings" pitchFamily="2" charset="2"/>
              <a:buChar char="v"/>
            </a:pPr>
            <a:endParaRPr lang="el-GR" sz="3200" dirty="0">
              <a:solidFill>
                <a:srgbClr val="2F2B20"/>
              </a:solidFill>
              <a:latin typeface="Constantia" pitchFamily="18" charset="0"/>
            </a:endParaRPr>
          </a:p>
          <a:p>
            <a:endParaRPr lang="el-GR" sz="3200" dirty="0">
              <a:solidFill>
                <a:srgbClr val="2F2B20"/>
              </a:solidFill>
              <a:latin typeface="Constantia" pitchFamily="18" charset="0"/>
            </a:endParaRPr>
          </a:p>
          <a:p>
            <a:pPr marL="457200" indent="-457200">
              <a:buFont typeface="Wingdings" pitchFamily="2" charset="2"/>
              <a:buChar char="v"/>
            </a:pPr>
            <a:r>
              <a:rPr lang="el-GR" sz="3200" dirty="0">
                <a:solidFill>
                  <a:srgbClr val="2F2B20"/>
                </a:solidFill>
                <a:latin typeface="Constantia" pitchFamily="18" charset="0"/>
              </a:rPr>
              <a:t>Υπήρξε και απάντηση ότι η εξάρτηση υφίσταται μέχρι τώρα</a:t>
            </a:r>
          </a:p>
          <a:p>
            <a:pPr marL="457200" indent="-457200" algn="ctr">
              <a:buFont typeface="Wingdings" pitchFamily="2" charset="2"/>
              <a:buChar char="v"/>
            </a:pPr>
            <a:endParaRPr lang="el-GR" sz="2800" dirty="0">
              <a:solidFill>
                <a:srgbClr val="2F2B20"/>
              </a:solidFill>
              <a:latin typeface="Constantia" pitchFamily="18" charset="0"/>
            </a:endParaRPr>
          </a:p>
          <a:p>
            <a:pPr algn="ctr"/>
            <a:endParaRPr lang="el-GR" sz="2800" dirty="0">
              <a:solidFill>
                <a:srgbClr val="2F2B20"/>
              </a:solidFill>
              <a:latin typeface="Constantia" pitchFamily="18" charset="0"/>
            </a:endParaRPr>
          </a:p>
          <a:p>
            <a:pPr algn="ctr"/>
            <a:endParaRPr lang="el-GR" sz="3600" dirty="0">
              <a:solidFill>
                <a:srgbClr val="2F2B20"/>
              </a:solidFill>
            </a:endParaRPr>
          </a:p>
          <a:p>
            <a:pPr algn="ctr"/>
            <a:endParaRPr lang="el-GR" sz="3600" dirty="0">
              <a:solidFill>
                <a:srgbClr val="2F2B20"/>
              </a:solidFill>
            </a:endParaRPr>
          </a:p>
          <a:p>
            <a:pPr algn="ctr"/>
            <a:endParaRPr lang="el-GR" sz="3600" dirty="0">
              <a:solidFill>
                <a:srgbClr val="2F2B20"/>
              </a:solidFill>
            </a:endParaRPr>
          </a:p>
          <a:p>
            <a:pPr algn="ctr"/>
            <a:endParaRPr lang="el-GR" sz="3600" dirty="0">
              <a:solidFill>
                <a:srgbClr val="2F2B20"/>
              </a:solidFill>
            </a:endParaRPr>
          </a:p>
          <a:p>
            <a:pPr algn="ctr"/>
            <a:endParaRPr lang="el-GR" sz="3600" dirty="0">
              <a:solidFill>
                <a:srgbClr val="2F2B20"/>
              </a:solidFill>
            </a:endParaRPr>
          </a:p>
          <a:p>
            <a:pPr algn="ctr"/>
            <a:r>
              <a:rPr lang="el-GR" dirty="0">
                <a:solidFill>
                  <a:srgbClr val="2F2B20"/>
                </a:solidFill>
              </a:rPr>
              <a:t>	</a:t>
            </a:r>
          </a:p>
        </p:txBody>
      </p:sp>
    </p:spTree>
    <p:extLst>
      <p:ext uri="{BB962C8B-B14F-4D97-AF65-F5344CB8AC3E}">
        <p14:creationId xmlns:p14="http://schemas.microsoft.com/office/powerpoint/2010/main" val="27015472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3eYwK0pBQSctHLPgOVwUlk"/>
</p:tagLst>
</file>

<file path=ppt/tags/tag10.xml><?xml version="1.0" encoding="utf-8"?>
<p:tagLst xmlns:a="http://schemas.openxmlformats.org/drawingml/2006/main" xmlns:r="http://schemas.openxmlformats.org/officeDocument/2006/relationships" xmlns:p="http://schemas.openxmlformats.org/presentationml/2006/main">
  <p:tag name="DVSECTIONID" val="lNU3dWpg8CvijezcRPckpg"/>
</p:tagLst>
</file>

<file path=ppt/tags/tag11.xml><?xml version="1.0" encoding="utf-8"?>
<p:tagLst xmlns:a="http://schemas.openxmlformats.org/drawingml/2006/main" xmlns:r="http://schemas.openxmlformats.org/officeDocument/2006/relationships" xmlns:p="http://schemas.openxmlformats.org/presentationml/2006/main">
  <p:tag name="DVSHAPEID" val="t8izjLdoVIrDvEDZo6lhcA"/>
</p:tagLst>
</file>

<file path=ppt/tags/tag12.xml><?xml version="1.0" encoding="utf-8"?>
<p:tagLst xmlns:a="http://schemas.openxmlformats.org/drawingml/2006/main" xmlns:r="http://schemas.openxmlformats.org/officeDocument/2006/relationships" xmlns:p="http://schemas.openxmlformats.org/presentationml/2006/main">
  <p:tag name="DVSHAPEID" val="9QjRUeX5JNNEJ4O7TZraji"/>
</p:tagLst>
</file>

<file path=ppt/tags/tag2.xml><?xml version="1.0" encoding="utf-8"?>
<p:tagLst xmlns:a="http://schemas.openxmlformats.org/drawingml/2006/main" xmlns:r="http://schemas.openxmlformats.org/officeDocument/2006/relationships" xmlns:p="http://schemas.openxmlformats.org/presentationml/2006/main">
  <p:tag name="DVSHAPEID" val="vzjubKnfnYF2wixywBe971"/>
</p:tagLst>
</file>

<file path=ppt/tags/tag3.xml><?xml version="1.0" encoding="utf-8"?>
<p:tagLst xmlns:a="http://schemas.openxmlformats.org/drawingml/2006/main" xmlns:r="http://schemas.openxmlformats.org/officeDocument/2006/relationships" xmlns:p="http://schemas.openxmlformats.org/presentationml/2006/main">
  <p:tag name="DVSHAPEID" val="bGNuomULbwf9vXfF8o0rgQ"/>
</p:tagLst>
</file>

<file path=ppt/tags/tag4.xml><?xml version="1.0" encoding="utf-8"?>
<p:tagLst xmlns:a="http://schemas.openxmlformats.org/drawingml/2006/main" xmlns:r="http://schemas.openxmlformats.org/officeDocument/2006/relationships" xmlns:p="http://schemas.openxmlformats.org/presentationml/2006/main">
  <p:tag name="DVSECTIONID" val="mZ6Ke7FOYzhp2tmI1GZZF6"/>
</p:tagLst>
</file>

<file path=ppt/tags/tag5.xml><?xml version="1.0" encoding="utf-8"?>
<p:tagLst xmlns:a="http://schemas.openxmlformats.org/drawingml/2006/main" xmlns:r="http://schemas.openxmlformats.org/officeDocument/2006/relationships" xmlns:p="http://schemas.openxmlformats.org/presentationml/2006/main">
  <p:tag name="DVSHAPEID" val="LGPdbui01WgzbOpIYsF0J6"/>
</p:tagLst>
</file>

<file path=ppt/tags/tag6.xml><?xml version="1.0" encoding="utf-8"?>
<p:tagLst xmlns:a="http://schemas.openxmlformats.org/drawingml/2006/main" xmlns:r="http://schemas.openxmlformats.org/officeDocument/2006/relationships" xmlns:p="http://schemas.openxmlformats.org/presentationml/2006/main">
  <p:tag name="DVSHAPEID" val="XbS4ws3Hxjot0Yk9xaTefi"/>
</p:tagLst>
</file>

<file path=ppt/tags/tag7.xml><?xml version="1.0" encoding="utf-8"?>
<p:tagLst xmlns:a="http://schemas.openxmlformats.org/drawingml/2006/main" xmlns:r="http://schemas.openxmlformats.org/officeDocument/2006/relationships" xmlns:p="http://schemas.openxmlformats.org/presentationml/2006/main">
  <p:tag name="DVSECTIONID" val="mZ6Ke7FOYzhp2tmI1GZZF6"/>
</p:tagLst>
</file>

<file path=ppt/tags/tag8.xml><?xml version="1.0" encoding="utf-8"?>
<p:tagLst xmlns:a="http://schemas.openxmlformats.org/drawingml/2006/main" xmlns:r="http://schemas.openxmlformats.org/officeDocument/2006/relationships" xmlns:p="http://schemas.openxmlformats.org/presentationml/2006/main">
  <p:tag name="DVSHAPEID" val="LGPdbui01WgzbOpIYsF0J6"/>
</p:tagLst>
</file>

<file path=ppt/tags/tag9.xml><?xml version="1.0" encoding="utf-8"?>
<p:tagLst xmlns:a="http://schemas.openxmlformats.org/drawingml/2006/main" xmlns:r="http://schemas.openxmlformats.org/officeDocument/2006/relationships" xmlns:p="http://schemas.openxmlformats.org/presentationml/2006/main">
  <p:tag name="DVSHAPEID" val="XbS4ws3Hxjot0Yk9xaTefi"/>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Αποκορύφωμ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Αποκορύφωμ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Θέμα του Office">
  <a:themeElements>
    <a:clrScheme name="Γειτνίαση">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Πινέζα">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68</TotalTime>
  <Words>8657</Words>
  <Application>Microsoft Office PowerPoint</Application>
  <PresentationFormat>Προβολή στην οθόνη (4:3)</PresentationFormat>
  <Paragraphs>1053</Paragraphs>
  <Slides>119</Slides>
  <Notes>46</Notes>
  <HiddenSlides>0</HiddenSlides>
  <MMClips>1</MMClips>
  <ScaleCrop>false</ScaleCrop>
  <HeadingPairs>
    <vt:vector size="4" baseType="variant">
      <vt:variant>
        <vt:lpstr>Θέμα</vt:lpstr>
      </vt:variant>
      <vt:variant>
        <vt:i4>4</vt:i4>
      </vt:variant>
      <vt:variant>
        <vt:lpstr>Τίτλοι διαφανειών</vt:lpstr>
      </vt:variant>
      <vt:variant>
        <vt:i4>119</vt:i4>
      </vt:variant>
    </vt:vector>
  </HeadingPairs>
  <TitlesOfParts>
    <vt:vector size="123" baseType="lpstr">
      <vt:lpstr>Αποκορύφωμα</vt:lpstr>
      <vt:lpstr>1_Αποκορύφωμα</vt:lpstr>
      <vt:lpstr>2_Αποκορύφωμα</vt:lpstr>
      <vt:lpstr>Θέμα του Office</vt:lpstr>
      <vt:lpstr>Παρουσίαση του PowerPoint</vt:lpstr>
      <vt:lpstr>Παρουσίαση του PowerPoint</vt:lpstr>
      <vt:lpstr>Παρουσίαση του PowerPoint</vt:lpstr>
      <vt:lpstr>Επιλογή θέματος</vt:lpstr>
      <vt:lpstr>Σκοπός της έρευνας</vt:lpstr>
      <vt:lpstr>Τα ερευνητικά ερωτήματα που τέθηκαν είναι:</vt:lpstr>
      <vt:lpstr>Το πρόβλημα του εθισμού</vt:lpstr>
      <vt:lpstr>Εθισμός </vt:lpstr>
      <vt:lpstr>Εξάρτηση </vt:lpstr>
      <vt:lpstr>H εξάρτηση μπορεί να είναι: </vt:lpstr>
      <vt:lpstr>Ψυχολογική Εξάρτηση:  </vt:lpstr>
      <vt:lpstr>Η εξάρτηση-εθισμός υποδηλώνεται από την παρουσία τριών τουλάχιστον από τα παρακάτω συμπτώματα: </vt:lpstr>
      <vt:lpstr>Παρουσίαση του PowerPoint</vt:lpstr>
      <vt:lpstr>Ποιοι λόγοι οδηγούν τους νέους στα ναρκωτικά; </vt:lpstr>
      <vt:lpstr>ΕξαρτησιογόνεΣ ουσίεΣ </vt:lpstr>
      <vt:lpstr>  Εξαρτησιογόνες ουσίες  </vt:lpstr>
      <vt:lpstr>ΨΥΧΟΛΟΓΙΚΕΣ ΣΥΝΕΠΕΙΕΣ ΝΑΡΚΩΤΙΚΩΝ </vt:lpstr>
      <vt:lpstr>Πρόληψη και αντιμετώπιση του προβλήματος </vt:lpstr>
      <vt:lpstr>Παρουσίαση του PowerPoint</vt:lpstr>
      <vt:lpstr>Το τσιγάρο </vt:lpstr>
      <vt:lpstr>Λόγοι για τους οποίους καπνίζουν οι έφηβοι: </vt:lpstr>
      <vt:lpstr>Παρουσίαση του PowerPoint</vt:lpstr>
      <vt:lpstr>Παρουσίαση του PowerPoint</vt:lpstr>
      <vt:lpstr>Παρουσίαση του PowerPoint</vt:lpstr>
      <vt:lpstr>Παρουσίαση του PowerPoint</vt:lpstr>
      <vt:lpstr>ΑΛΚΟΟΛ</vt:lpstr>
      <vt:lpstr>ΑΛΚΟΟΛ</vt:lpstr>
      <vt:lpstr>Αλκοόλ, ένας επικίνδυνος  εθισμός</vt:lpstr>
      <vt:lpstr>ΑΙΤΙΑ ΕΘΙΣΜΟΥ ΣΤΟ ΑΛΚΟΟΛ</vt:lpstr>
      <vt:lpstr>ΑΙΤΙΑ ΕΘΙΣΜΟΥ ΣΤΟ ΑΛΚΟΟΛ</vt:lpstr>
      <vt:lpstr>Γενετικοί παράγοντες </vt:lpstr>
      <vt:lpstr>Ψυχολογικοί παράγοντες </vt:lpstr>
      <vt:lpstr>Παρουσίαση του PowerPoint</vt:lpstr>
      <vt:lpstr> Μύθοι του αλκοόλ (και οι αλήθειες του) </vt:lpstr>
      <vt:lpstr> Μύθοι του αλκοόλ (και οι αλήθειες του) </vt:lpstr>
      <vt:lpstr>Εθισμοσ στο τζογο</vt:lpstr>
      <vt:lpstr> ΕΞΑΡΤΗΣΗ ΑΠΟ ΤΑ ΤΥΧΕΡΑ ΠΑΙΧΝΙΔΙΑ </vt:lpstr>
      <vt:lpstr>Η ενασχόληση με τον τζόγο χωρίζεται σε 3 κατηγορίες: </vt:lpstr>
      <vt:lpstr>ΕΘΙΣΜΟΣ ΣΤΟ ΔΙΑΔΙΚΤΥΟ</vt:lpstr>
      <vt:lpstr>Εθισμός στο Διαδίκτυο</vt:lpstr>
      <vt:lpstr>ΑΙΤΙΑ ΕΘΙΣΜΟΥ ΣΤΟ ΔΙΑΔΙΚΤΥΟ</vt:lpstr>
      <vt:lpstr>Παρουσίαση του PowerPoint</vt:lpstr>
      <vt:lpstr>Ρόλος γονέων</vt:lpstr>
      <vt:lpstr>ΔΙΑΔΙΚΤΥΑΚΟΣ ΚΑΙ ΣΧΟΛΙΚΟΣ  ΕΚΦΟΒΙΣΜΟΣ/ΘΥΜΑΤΟΠΟΙΗΣΗ: Περιγραφή-Ερευνητικά Δεδομένα-Πρόληψη</vt:lpstr>
      <vt:lpstr>ΕΦΗΒΟΙ ΚΑΙ ΔΙΑΔΙΚΤΥΟ</vt:lpstr>
      <vt:lpstr>ΔΙΑΔΙΚΤΥΑΚΟΣ ΕΚΦΟΒΙΣΜΟΣ-ΘΥΜΑΤΟΠΟΙΗΣΗ (CYBER-BULLYING)</vt:lpstr>
      <vt:lpstr> ΣΥΓΚΡΙΣΗ ΠΑΡΑΔΟΣΙΑΚΟΥ ΚΑΙ ΔΙΑΔΙΚΤΥΑΚΟΥ ΕΚΦΟΒΙΣΜΟΥ/ΘΥΜΑΤΟΠΟΙΗΣΗΣ</vt:lpstr>
      <vt:lpstr>ΣΤΑΤΙΣΤΙΚΑ ΣΤΟΙΧΕΙΑ</vt:lpstr>
      <vt:lpstr>ΜΟΡΦΕΣ ΔΙΑΔΙΚΤΥΑΚΟΥ ΕΚΦΟΒΙΣΜΟΥ/ΘΥΜΑΤΟΠΟΙΗΣΗΣ (1) </vt:lpstr>
      <vt:lpstr>ΜΟΡΦΕΣ ΔΙΑΔΙΚΤΥΑΚΟΥ ΕΚΦΒΙΣΜΟΥ/ΘΥΜΑΤΟΠΟΙΗΣΗΣ (2)  </vt:lpstr>
      <vt:lpstr>ΠΑΡΑΓΟΝΤΕΣ ΕΠΙΚΙΝΔΥΝΟΤΗΤΑΣ ΔΙΑΔΙΚΤΥΑΚΟΥ ΕΚΦΟΒΙΣΜΟΥ/ΘΥΜΑΤΟΠΟΙΗΣΗΣ (1)</vt:lpstr>
      <vt:lpstr>ΜΕΘΟΔΟΣ</vt:lpstr>
      <vt:lpstr>ΕΥΡΗΜΑΤΑ (1)</vt:lpstr>
      <vt:lpstr>ΕΥΡΗΜΑΤΑ (2)</vt:lpstr>
      <vt:lpstr>ΕΥΡΗΜΑΤΑ (3)</vt:lpstr>
      <vt:lpstr>ΕΥΡΗΜΑΤΑ (4)</vt:lpstr>
      <vt:lpstr>ΣΥΖΗΤΗΣΗ (1)</vt:lpstr>
      <vt:lpstr>ΣΥΖΗΤΗΣΗ (3)</vt:lpstr>
      <vt:lpstr>Παρουσίαση του PowerPoint</vt:lpstr>
      <vt:lpstr>ΣΗΜΑΔΙΑ ΑΝΑΓΝΩΡΙΣΗΣ ΕΜΠΛΟΚΗΣ ΕΝΟΣ ΠΑΙΔΙΟΥ ΣΤΟ ΔΙΑΔΙΚΤΥΑΚΟ ΕΚΦΟΒΙΣΜΟ (1)</vt:lpstr>
      <vt:lpstr>ΣΗΜΑΔΙΑ ΑΝΑΓΝΩΡΙΣΗΣ ΕΜΠΛΟΚΗΣ ΕΝΟΣ ΠΑΙΔΙΟΥ ΣΤΟ ΔΙΑΔΙΚΤΥΑΚΟ ΕΚΦΟΒΙΣΜΟ (2)</vt:lpstr>
      <vt:lpstr>ΠΩΣ ΜΠΟΡΟΥΝ ΝΑ ΒΟΗΘΗΣΟΥΝ ΟΙ ΕΚΠΑΙΔΕΥΤΙΚΟΙ (1)</vt:lpstr>
      <vt:lpstr>ΠΩΣ ΜΠΟΡΟΥΝ ΝΑ ΒΟΗΘΗΣΟΥΝ ΟΙ ΕΚΠΑΙΔΕΥΤΙΚΟΙ (2)</vt:lpstr>
      <vt:lpstr>ΠΩΣ ΜΠΟΡΟΥΝ ΝΑ ΒΟΗΘΗΣΟΥΝ ΟΙ ΓΟΝΕΙΣ</vt:lpstr>
      <vt:lpstr>ΑΛΛΕΣ ΠΑΡΑΜΕΤΡΟΙ ΓΙΑ ΣΚΕΨΗ</vt:lpstr>
      <vt:lpstr>Σχολικόσ εκφοβισμόσ και θυματοποίηση Αίτια, επιπτώσεισ-αντιμετώπιση </vt:lpstr>
      <vt:lpstr>Το πρόβλημα</vt:lpstr>
      <vt:lpstr>Παρουσίαση του PowerPoint</vt:lpstr>
      <vt:lpstr>Ορισμός</vt:lpstr>
      <vt:lpstr>Παρουσίαση του PowerPoint</vt:lpstr>
      <vt:lpstr>Παρουσίαση του PowerPoint</vt:lpstr>
      <vt:lpstr>Χαρακτηριστικά του παιδιού θύτη</vt:lpstr>
      <vt:lpstr>Τα παιδιά θύματα</vt:lpstr>
      <vt:lpstr>Τα παιδιά μάρτυρες</vt:lpstr>
      <vt:lpstr>Αιτιολογικοί παράγοντες</vt:lpstr>
      <vt:lpstr>Για ποιους λόγους ένα παιδί μπορεί να δεχθεί επιθέσεις εκφοβισμού και βίας στο σχολείο;</vt:lpstr>
      <vt:lpstr>Παρουσίαση του PowerPoint</vt:lpstr>
      <vt:lpstr>Για ποιους λόγους ένας μαθητής αναπτύσσει εκφοβιστικές και βίαιες συμπεριφορές; </vt:lpstr>
      <vt:lpstr>Παρουσίαση του PowerPoint</vt:lpstr>
      <vt:lpstr>Παρουσίαση του PowerPoint</vt:lpstr>
      <vt:lpstr>Παρουσίαση του PowerPoint</vt:lpstr>
      <vt:lpstr>Ψυχοκοινωνικές επιπτώσεις</vt:lpstr>
      <vt:lpstr>Πρόληψη-Αντιμετώπιση εκφοβισμού</vt:lpstr>
      <vt:lpstr>Παρουσίαση του PowerPoint</vt:lpstr>
      <vt:lpstr>Παρουσίαση του PowerPoint</vt:lpstr>
      <vt:lpstr>Παρουσίαση του PowerPoint</vt:lpstr>
      <vt:lpstr>Αποτελεσματικότερα Προγράμματα Πρόληψης</vt:lpstr>
      <vt:lpstr>Παρουσίαση του PowerPoint</vt:lpstr>
      <vt:lpstr>Παρουσίαση του PowerPoint</vt:lpstr>
      <vt:lpstr>Συμπερασματικά</vt:lpstr>
      <vt:lpstr>Παρουσίαση του PowerPoint</vt:lpstr>
      <vt:lpstr>Αποτελέσματα ερωτηματολογίου που αφορά τις στάσεις και γνώσεις των μαθητών απέναντι στις εξαρτήσεις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Για άλλους λόγους</vt:lpstr>
      <vt:lpstr>Παρουσίαση του PowerPoint</vt:lpstr>
      <vt:lpstr>Παρουσίαση του PowerPoint</vt:lpstr>
      <vt:lpstr>Παρουσίαση του PowerPoint</vt:lpstr>
      <vt:lpstr>14. Αν ναι, να αναφέρεις κάποιο ή κάποια</vt:lpstr>
      <vt:lpstr>15. Σε ποιον θα απευθυνόσουν, αν θεωρούσες ότι κινδυνεύεις να εξαρτηθείς;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Σε άλλον</vt:lpstr>
      <vt:lpstr> Επίλογος</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Giannis Xirogiannis</dc:creator>
  <cp:lastModifiedBy>user</cp:lastModifiedBy>
  <cp:revision>9</cp:revision>
  <dcterms:created xsi:type="dcterms:W3CDTF">2016-05-10T23:38:01Z</dcterms:created>
  <dcterms:modified xsi:type="dcterms:W3CDTF">2016-05-11T06:29:38Z</dcterms:modified>
</cp:coreProperties>
</file>